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402" r:id="rId3"/>
    <p:sldId id="282" r:id="rId4"/>
    <p:sldId id="258" r:id="rId6"/>
    <p:sldId id="259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4" r:id="rId16"/>
    <p:sldId id="475" r:id="rId17"/>
    <p:sldId id="590" r:id="rId18"/>
    <p:sldId id="476" r:id="rId19"/>
    <p:sldId id="479" r:id="rId20"/>
    <p:sldId id="480" r:id="rId21"/>
    <p:sldId id="481" r:id="rId22"/>
    <p:sldId id="485" r:id="rId23"/>
    <p:sldId id="487" r:id="rId24"/>
    <p:sldId id="488" r:id="rId25"/>
    <p:sldId id="489" r:id="rId26"/>
    <p:sldId id="490" r:id="rId27"/>
    <p:sldId id="504" r:id="rId28"/>
    <p:sldId id="514" r:id="rId29"/>
    <p:sldId id="515" r:id="rId30"/>
    <p:sldId id="516" r:id="rId31"/>
    <p:sldId id="517" r:id="rId32"/>
    <p:sldId id="518" r:id="rId33"/>
    <p:sldId id="506" r:id="rId34"/>
    <p:sldId id="507" r:id="rId35"/>
    <p:sldId id="510" r:id="rId36"/>
    <p:sldId id="560" r:id="rId37"/>
    <p:sldId id="508" r:id="rId38"/>
    <p:sldId id="511" r:id="rId39"/>
    <p:sldId id="519" r:id="rId40"/>
    <p:sldId id="520" r:id="rId41"/>
    <p:sldId id="521" r:id="rId42"/>
    <p:sldId id="522" r:id="rId43"/>
    <p:sldId id="591" r:id="rId44"/>
    <p:sldId id="523" r:id="rId45"/>
    <p:sldId id="569" r:id="rId46"/>
    <p:sldId id="525" r:id="rId47"/>
    <p:sldId id="527" r:id="rId48"/>
    <p:sldId id="349" r:id="rId49"/>
    <p:sldId id="352" r:id="rId50"/>
    <p:sldId id="353" r:id="rId51"/>
    <p:sldId id="354" r:id="rId52"/>
    <p:sldId id="361" r:id="rId53"/>
    <p:sldId id="362" r:id="rId54"/>
    <p:sldId id="294" r:id="rId55"/>
    <p:sldId id="363" r:id="rId56"/>
    <p:sldId id="365" r:id="rId57"/>
    <p:sldId id="367" r:id="rId58"/>
    <p:sldId id="375" r:id="rId59"/>
    <p:sldId id="376" r:id="rId60"/>
    <p:sldId id="377" r:id="rId61"/>
    <p:sldId id="379" r:id="rId62"/>
    <p:sldId id="381" r:id="rId63"/>
    <p:sldId id="374" r:id="rId64"/>
    <p:sldId id="592" r:id="rId65"/>
    <p:sldId id="451" r:id="rId66"/>
    <p:sldId id="534" r:id="rId67"/>
    <p:sldId id="535" r:id="rId68"/>
    <p:sldId id="537" r:id="rId69"/>
    <p:sldId id="528" r:id="rId70"/>
    <p:sldId id="570" r:id="rId71"/>
    <p:sldId id="593" r:id="rId72"/>
    <p:sldId id="571" r:id="rId73"/>
    <p:sldId id="572" r:id="rId74"/>
    <p:sldId id="573" r:id="rId75"/>
    <p:sldId id="358" r:id="rId76"/>
    <p:sldId id="303" r:id="rId77"/>
    <p:sldId id="595" r:id="rId78"/>
    <p:sldId id="596" r:id="rId79"/>
    <p:sldId id="309" r:id="rId80"/>
    <p:sldId id="324" r:id="rId81"/>
    <p:sldId id="314" r:id="rId82"/>
    <p:sldId id="327" r:id="rId83"/>
    <p:sldId id="328" r:id="rId84"/>
    <p:sldId id="356" r:id="rId85"/>
    <p:sldId id="357" r:id="rId86"/>
    <p:sldId id="335" r:id="rId87"/>
    <p:sldId id="598" r:id="rId88"/>
    <p:sldId id="597" r:id="rId89"/>
    <p:sldId id="336" r:id="rId90"/>
    <p:sldId id="575" r:id="rId91"/>
    <p:sldId id="576" r:id="rId92"/>
    <p:sldId id="343" r:id="rId93"/>
    <p:sldId id="340" r:id="rId94"/>
    <p:sldId id="574" r:id="rId95"/>
    <p:sldId id="452" r:id="rId96"/>
    <p:sldId id="411" r:id="rId97"/>
    <p:sldId id="538" r:id="rId98"/>
    <p:sldId id="539" r:id="rId99"/>
    <p:sldId id="540" r:id="rId100"/>
    <p:sldId id="412" r:id="rId101"/>
    <p:sldId id="541" r:id="rId102"/>
    <p:sldId id="413" r:id="rId103"/>
    <p:sldId id="542" r:id="rId104"/>
    <p:sldId id="414" r:id="rId105"/>
    <p:sldId id="388" r:id="rId106"/>
    <p:sldId id="415" r:id="rId107"/>
    <p:sldId id="389" r:id="rId108"/>
    <p:sldId id="416" r:id="rId109"/>
    <p:sldId id="393" r:id="rId110"/>
    <p:sldId id="394" r:id="rId111"/>
    <p:sldId id="396" r:id="rId112"/>
    <p:sldId id="292" r:id="rId113"/>
    <p:sldId id="495" r:id="rId114"/>
    <p:sldId id="496" r:id="rId115"/>
    <p:sldId id="493" r:id="rId116"/>
    <p:sldId id="502" r:id="rId117"/>
    <p:sldId id="494" r:id="rId118"/>
    <p:sldId id="512" r:id="rId119"/>
    <p:sldId id="500" r:id="rId120"/>
    <p:sldId id="499" r:id="rId121"/>
    <p:sldId id="513" r:id="rId1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3745" autoAdjust="0"/>
  </p:normalViewPr>
  <p:slideViewPr>
    <p:cSldViewPr snapToGrid="0" snapToObjects="1">
      <p:cViewPr>
        <p:scale>
          <a:sx n="75" d="100"/>
          <a:sy n="75" d="100"/>
        </p:scale>
        <p:origin x="1056" y="2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FEC20-FE4D-C347-8EFD-A356350F0C9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F87D40-72F0-4384-B962-2DB024AE6596}" type="slidenum">
              <a:rPr lang="en-US" altLang="zh-CN" sz="1300" smtClean="0">
                <a:latin typeface="Arial" panose="020B0604020202020204" pitchFamily="34" charset="0"/>
              </a:rPr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INADDR_ANY</a:t>
            </a:r>
            <a:r>
              <a:rPr lang="zh-CN" altLang="en-US" dirty="0"/>
              <a:t>即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UNP</a:t>
            </a:r>
            <a:r>
              <a:rPr lang="en-US" altLang="zh-CN" baseline="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P305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服务器使用其接收客户请求，客户使用它接受服务器的应答。</a:t>
            </a:r>
            <a:endParaRPr lang="en-US" altLang="zh-CN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endParaRPr lang="en-US" altLang="zh-CN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r>
              <a:rPr lang="en-US" altLang="zh-CN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UNP</a:t>
            </a:r>
            <a:r>
              <a:rPr lang="en-US" altLang="zh-CN" baseline="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P305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服务器使用其接收客户请求，客户使用它接受服务器的应答。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linux</a:t>
            </a:r>
            <a:r>
              <a:rPr lang="zh-CN" altLang="en-US" dirty="0"/>
              <a:t>中</a:t>
            </a:r>
            <a:r>
              <a:rPr lang="en-US" altLang="zh-CN" dirty="0" err="1"/>
              <a:t>errno</a:t>
            </a:r>
            <a:r>
              <a:rPr lang="zh-CN" altLang="en-US" dirty="0"/>
              <a:t>及</a:t>
            </a:r>
            <a:r>
              <a:rPr lang="en-US" altLang="zh-CN" dirty="0" err="1"/>
              <a:t>perror</a:t>
            </a:r>
            <a:r>
              <a:rPr lang="zh-CN" altLang="en-US" dirty="0"/>
              <a:t>的应用：</a:t>
            </a:r>
            <a:endParaRPr lang="en-US" altLang="zh-CN" dirty="0"/>
          </a:p>
          <a:p>
            <a:r>
              <a:rPr lang="en-US" altLang="zh-CN" dirty="0"/>
              <a:t>https://www.cnblogs.com/noxy/p/11188583.html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系统调用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https://blog.csdn.net/guoping16/article/details/6580006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（执行文件）在父进程中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一个子进程，在子进程中调用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函数启动新的程序。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僵尸进程是如何产生的？怎样避免僵尸进程的产生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r>
              <a:rPr lang="en-US" altLang="zh-CN" dirty="0"/>
              <a:t>https://blog.csdn.net/gengybgengyb/article/details/49700321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第一题 </a:t>
            </a:r>
            <a:r>
              <a:rPr lang="en-US" altLang="zh-CN"/>
              <a:t>12
</a:t>
            </a:r>
            <a:r>
              <a:rPr lang="zh-CN" altLang="en-US"/>
              <a:t>最后一题 </a:t>
            </a:r>
            <a:r>
              <a:rPr lang="en-US" altLang="zh-CN"/>
              <a:t>4 4 2 2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：阻塞是个什么概念呢？比如某个时候你在等快递，但是你不知道快递什么时候过来，而且你没有别的事可以干（或者说接下来的事要等快递来了才能做）；那么你可以去睡觉了，因为你知道快递把货送来时一定会给你打个电话（假定一定能叫醒你）。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非阻塞忙轮询：接着上面等快递的例子，如果用忙轮询的方法，那么你需要知道快递员的手机号，然后每分钟给他挂个电话：“你到了没？”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多路复用：为了避免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事件时，就从阻塞态中醒来。于是我们的程序就会轮询一遍所有的流，如果没有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事件产生，我们的程序就会阻塞在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处。但是依然有个问题，我们从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那里仅仅知道了，有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事件发生了，但却并不知道是那几个流（可能有一个，多个，甚至全部），我们只能无差别轮询所有流，找出能读出数据，或者写入数据的流，对他们进行操作。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    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，我们有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的无差别轮询复杂度，同时处理的流越多，没一次无差别轮询时间就越长。而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于是我们可以把“忙”字去掉了）。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一个进程调用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，然后系统调用并不返回知道有数据报到达本地系统，然后系统将数据拷贝到进程的缓存中。 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们称这个进程在调用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一直到从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返回这段时间是阻塞的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。当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正常返回时，我们的进程继续它的操作。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--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模式下，一个进程只能处理一个流的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一个进程调用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，然后系统调用并不返回知道有数据报到达本地系统，然后系统将数据拷贝到进程的缓存中。 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们称这个进程在调用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一直到从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返回这段时间是阻塞的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。当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正常返回后，我们的进程继续它的操作。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--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模式下，一个进程只能处理一个流的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非阻塞模式的使用并不普遍，因为非阻塞模式会浪费大量的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当我们将一个套接字设置为非阻塞模式，我们相当于告诉了系统内核： “当我请求的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操作不能够马上完成，你想让我的进程进行休眠等待的时候，不要这么做，请马上返回一个错误给我。”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我们开始对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的三次调用，因为系统还没有接收到网络数据，所以内核马上返回一个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EWOULDBLOCK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的错误。</a:t>
            </a:r>
            <a:br>
              <a:rPr lang="zh-CN" altLang="en-US" dirty="0"/>
            </a:br>
            <a:r>
              <a:rPr lang="en-US" altLang="zh-CN" dirty="0"/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第四次我们调用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函数，一个数据报已经到达了，内核将它拷贝到我们的应用程序的缓冲区中，然后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正常返回，我们就可以对接收到的数据进行处理了。</a:t>
            </a:r>
            <a:br>
              <a:rPr lang="zh-CN" altLang="en-US" dirty="0"/>
            </a:br>
            <a:r>
              <a:rPr lang="en-US" altLang="zh-CN" dirty="0"/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当一个应用程序使用了非阻塞模式的套接字，它需要使用一个循环，以监听测试是否一个文件描述符有数据可读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称做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轮询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。应用程序不停的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内核来检查是否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操作已经就绪。这将是一个极浪费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资源的操作。这种模式使用中不是很普遍。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UNP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第三章讲述了如何使用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fcntl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或者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ioctl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函数来设置套接字的非阻塞模式。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非阻塞模式的使用并不普遍，因为非阻塞模式会浪费大量的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当我们将一个套接字设置为非阻塞模式，我们相当于告诉了系统内核： “当我请求的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操作不能够马上完成，你想让我的进程进行休眠等待的时候，不要这么做，请马上返回一个错误给我。”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我们开始对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的三次调用，因为系统还没有接收到网络数据，所以内核马上返回一个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EWOULDBLOCK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的错误。</a:t>
            </a:r>
            <a:br>
              <a:rPr lang="zh-CN" altLang="en-US" dirty="0"/>
            </a:br>
            <a:r>
              <a:rPr lang="en-US" altLang="zh-CN" dirty="0"/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第四次我们调用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函数，一个数据报已经到达了，内核将它拷贝到我们的应用程序的缓冲区中，然后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正常返回，我们就可以对接收到的数据进行处理了。</a:t>
            </a:r>
            <a:br>
              <a:rPr lang="zh-CN" altLang="en-US" dirty="0"/>
            </a:br>
            <a:r>
              <a:rPr lang="en-US" altLang="zh-CN" dirty="0"/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当一个应用程序使用了非阻塞模式的套接字，它需要使用一个循环，以监听测试是否一个文件描述符有数据可读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称做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轮询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。应用程序不停的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内核来检查是否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操作已经就绪。这将是一个极浪费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资源的操作。这种模式使用中不是很普遍。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baseline="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事件时，就从阻塞态中醒来，于是我们的程序就会轮询一遍所有的流。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2.select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能等待多个文件描述符，而这些文件描述符（套接字描述符）其中的任意一个进入读就绪状态，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select()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函数就可以返回。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的无差别轮询复杂度，同时处理的流越多，轮询时间就越长。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4.epoll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baseline="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事件时，就从阻塞态中醒来，于是我们的程序就会轮询一遍所有的流。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2.select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能等待多个文件描述符，而这些文件描述符（套接字描述符）其中的任意一个进入读就绪状态，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select()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函数就可以返回。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的无差别轮询复杂度，同时处理的流越多，轮询时间就越长。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4.epoll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所谓信号驱动，就是利用信号机制，安装信号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的处理函数（进行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相关操作），通过监控文件描述符，当其就绪时，通知目标进程进行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signal handler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所谓信号驱动，就是利用信号机制，安装信号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的处理函数（进行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相关操作），通过监控文件描述符，当其就绪时，通知目标进程进行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signal handler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Linux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上异步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有一组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POSIX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规定的接口，以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开头的几个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SYSCALL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。如下：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aio_read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aio_write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ssize_t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aio_return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文件描述符：</a:t>
            </a:r>
            <a:endParaRPr lang="en-US" altLang="zh-CN" dirty="0"/>
          </a:p>
          <a:p>
            <a:r>
              <a:rPr lang="en-US" altLang="zh-CN" dirty="0"/>
              <a:t>https://blog.csdn.net/Shared_wisdom/article/details/129662272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Linux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上异步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有一组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POSIX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规定的接口，以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开头的几个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SYSCALL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。如下：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aio_read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aio_write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ssize_t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aio_return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92B43-BC91-4D58-8B0E-9730474BC2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伯克利套接字</a:t>
            </a:r>
            <a:endParaRPr lang="en-US" altLang="zh-CN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https://blog.csdn.net/jeffasd/article/details/51461537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详见 </a:t>
            </a:r>
            <a:r>
              <a:rPr lang="en-US" altLang="zh-CN" dirty="0"/>
              <a:t>UNP</a:t>
            </a:r>
            <a:r>
              <a:rPr lang="en-US" altLang="zh-CN" baseline="0" dirty="0"/>
              <a:t> P 56-61</a:t>
            </a:r>
            <a:r>
              <a:rPr lang="zh-CN" altLang="en-US" baseline="0" dirty="0"/>
              <a:t>页。</a:t>
            </a:r>
            <a:endParaRPr lang="en-US" altLang="zh-CN" baseline="0" dirty="0"/>
          </a:p>
          <a:p>
            <a:r>
              <a:rPr lang="zh-CN" altLang="en-US" baseline="0" dirty="0"/>
              <a:t>要点：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早期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只包含</a:t>
            </a:r>
            <a:r>
              <a:rPr lang="en-US" altLang="zh-CN" baseline="0" dirty="0"/>
              <a:t>2</a:t>
            </a:r>
            <a:r>
              <a:rPr lang="zh-CN" altLang="en-US" baseline="0" dirty="0"/>
              <a:t>个字节的</a:t>
            </a:r>
            <a:r>
              <a:rPr lang="en-US" altLang="zh-CN" baseline="0" dirty="0" err="1"/>
              <a:t>sa_family</a:t>
            </a:r>
            <a:r>
              <a:rPr lang="zh-CN" altLang="en-US" baseline="0" dirty="0"/>
              <a:t>和后面的</a:t>
            </a:r>
            <a:r>
              <a:rPr lang="en-US" altLang="zh-CN" baseline="0" dirty="0"/>
              <a:t>14</a:t>
            </a:r>
            <a:r>
              <a:rPr lang="zh-CN" altLang="en-US" baseline="0" dirty="0"/>
              <a:t>个字节的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，后来为了</a:t>
            </a:r>
            <a:r>
              <a:rPr lang="en-US" altLang="zh-CN" baseline="0" dirty="0"/>
              <a:t>OSI</a:t>
            </a:r>
            <a:r>
              <a:rPr lang="zh-CN" altLang="en-US" baseline="0" dirty="0"/>
              <a:t>兼容性，第一个字节变为长度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，值为</a:t>
            </a:r>
            <a:r>
              <a:rPr lang="en-US" altLang="zh-CN" baseline="0" dirty="0"/>
              <a:t>16</a:t>
            </a:r>
            <a:r>
              <a:rPr lang="zh-CN" altLang="en-US" baseline="0" dirty="0"/>
              <a:t>，相应的，</a:t>
            </a:r>
            <a:r>
              <a:rPr lang="en-US" altLang="zh-CN" baseline="0" dirty="0"/>
              <a:t>family</a:t>
            </a:r>
            <a:r>
              <a:rPr lang="zh-CN" altLang="en-US" baseline="0" dirty="0"/>
              <a:t>就变为</a:t>
            </a:r>
            <a:r>
              <a:rPr lang="en-US" altLang="zh-CN" baseline="0" dirty="0"/>
              <a:t>1</a:t>
            </a:r>
            <a:r>
              <a:rPr lang="zh-CN" altLang="en-US" baseline="0" dirty="0"/>
              <a:t>个字节；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如今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仅在</a:t>
            </a:r>
            <a:r>
              <a:rPr lang="en-US" altLang="zh-CN" baseline="0" dirty="0"/>
              <a:t>bind</a:t>
            </a:r>
            <a:r>
              <a:rPr lang="zh-CN" altLang="en-US" baseline="0" dirty="0"/>
              <a:t>等函数里，传递参数时强制类型转换使用，其它没啥用途（因为早期的</a:t>
            </a:r>
            <a:r>
              <a:rPr lang="en-US" altLang="zh-CN" baseline="0" dirty="0"/>
              <a:t>C</a:t>
            </a:r>
            <a:r>
              <a:rPr lang="zh-CN" altLang="en-US" baseline="0" dirty="0"/>
              <a:t>没有 </a:t>
            </a:r>
            <a:r>
              <a:rPr lang="en-US" altLang="zh-CN" baseline="0" dirty="0"/>
              <a:t>void</a:t>
            </a:r>
            <a:r>
              <a:rPr lang="zh-CN" altLang="en-US" baseline="0" dirty="0"/>
              <a:t>指针，即通用指针，所以搞得那么麻烦）；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aseline="0" dirty="0"/>
              <a:t>Ipv4</a:t>
            </a:r>
            <a:r>
              <a:rPr lang="zh-CN" altLang="en-US" baseline="0" dirty="0"/>
              <a:t>用的是</a:t>
            </a:r>
            <a:r>
              <a:rPr lang="en-US" altLang="zh-CN" baseline="0" dirty="0" err="1"/>
              <a:t>sockaddr_in</a:t>
            </a:r>
            <a:r>
              <a:rPr lang="zh-CN" altLang="en-US" baseline="0" dirty="0"/>
              <a:t>，里面的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和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的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一样含义；</a:t>
            </a:r>
            <a:r>
              <a:rPr lang="en-US" altLang="zh-CN" baseline="0" dirty="0" err="1"/>
              <a:t>sa_family</a:t>
            </a:r>
            <a:r>
              <a:rPr lang="zh-CN" altLang="en-US" baseline="0" dirty="0"/>
              <a:t>改名为</a:t>
            </a:r>
            <a:r>
              <a:rPr lang="en-US" altLang="zh-CN" baseline="0" dirty="0" err="1"/>
              <a:t>sin_family</a:t>
            </a:r>
            <a:r>
              <a:rPr lang="zh-CN" altLang="en-US" baseline="0" dirty="0"/>
              <a:t>，值为</a:t>
            </a:r>
            <a:r>
              <a:rPr lang="en-US" altLang="zh-CN" baseline="0" dirty="0"/>
              <a:t>AF_INET</a:t>
            </a:r>
            <a:r>
              <a:rPr lang="zh-CN" altLang="en-US" baseline="0" dirty="0"/>
              <a:t>了。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扩展了解：</a:t>
            </a:r>
            <a:endParaRPr lang="en-US" altLang="zh-CN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/>
              <a:t>      </a:t>
            </a:r>
            <a:r>
              <a:rPr lang="zh-CN" altLang="en-US" baseline="0" dirty="0"/>
              <a:t>关于</a:t>
            </a:r>
            <a:r>
              <a:rPr lang="en-US" altLang="zh-CN" baseline="0" dirty="0"/>
              <a:t>PF_INET</a:t>
            </a:r>
            <a:r>
              <a:rPr lang="zh-CN" altLang="en-US" baseline="0" dirty="0"/>
              <a:t>和</a:t>
            </a:r>
            <a:r>
              <a:rPr lang="en-US" altLang="zh-CN" baseline="0" dirty="0"/>
              <a:t>AF_INET</a:t>
            </a:r>
            <a:r>
              <a:rPr lang="zh-CN" altLang="en-US" baseline="0" dirty="0"/>
              <a:t>的区别 </a:t>
            </a:r>
            <a:r>
              <a:rPr lang="en-US" altLang="zh-CN" baseline="0" dirty="0"/>
              <a:t>https://blog.csdn.net/xiongmaojiayou/article/details/7584211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AF</a:t>
            </a:r>
            <a:r>
              <a:rPr lang="zh-CN" altLang="en-US" baseline="0" dirty="0"/>
              <a:t>是</a:t>
            </a:r>
            <a:r>
              <a:rPr lang="en-US" altLang="zh-CN" baseline="0" dirty="0"/>
              <a:t>BSD</a:t>
            </a:r>
            <a:r>
              <a:rPr lang="zh-CN" altLang="en-US" baseline="0" dirty="0"/>
              <a:t>规范，</a:t>
            </a:r>
            <a:r>
              <a:rPr lang="en-US" altLang="zh-CN" baseline="0" dirty="0"/>
              <a:t>PF</a:t>
            </a:r>
            <a:r>
              <a:rPr lang="zh-CN" altLang="en-US" baseline="0" dirty="0"/>
              <a:t>是</a:t>
            </a:r>
            <a:r>
              <a:rPr lang="en-US" altLang="zh-CN" baseline="0" dirty="0" err="1"/>
              <a:t>posix</a:t>
            </a:r>
            <a:r>
              <a:rPr lang="zh-CN" altLang="en-US" baseline="0" dirty="0"/>
              <a:t>规范）</a:t>
            </a:r>
            <a:endParaRPr lang="en-US" altLang="zh-CN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/>
              <a:t>     Socket</a:t>
            </a:r>
            <a:r>
              <a:rPr lang="zh-CN" altLang="en-US" baseline="0" dirty="0"/>
              <a:t>通信中</a:t>
            </a:r>
            <a:r>
              <a:rPr lang="en-US" altLang="zh-CN" baseline="0" dirty="0"/>
              <a:t>AF_INET </a:t>
            </a:r>
            <a:r>
              <a:rPr lang="zh-CN" altLang="en-US" baseline="0" dirty="0"/>
              <a:t>和 </a:t>
            </a:r>
            <a:r>
              <a:rPr lang="en-US" altLang="zh-CN" baseline="0" dirty="0"/>
              <a:t>AF_UNIX</a:t>
            </a:r>
            <a:r>
              <a:rPr lang="zh-CN" altLang="en-US" baseline="0" dirty="0"/>
              <a:t>域的区别  </a:t>
            </a:r>
            <a:r>
              <a:rPr lang="en-US" altLang="zh-CN" baseline="0" dirty="0"/>
              <a:t>https://www.cnblogs.com/heluan/p/10937098.html</a:t>
            </a:r>
            <a:endParaRPr lang="en-US" altLang="zh-CN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aseline="0" dirty="0"/>
              <a:t>5. </a:t>
            </a:r>
            <a:r>
              <a:rPr lang="zh-CN" altLang="en-US" baseline="0" dirty="0"/>
              <a:t>至于各种以</a:t>
            </a:r>
            <a:r>
              <a:rPr lang="en-US" altLang="zh-CN" baseline="0" dirty="0"/>
              <a:t>_t</a:t>
            </a:r>
            <a:r>
              <a:rPr lang="zh-CN" altLang="en-US" baseline="0" dirty="0"/>
              <a:t>结尾的数据类型，可参见：浅谈</a:t>
            </a:r>
            <a:r>
              <a:rPr lang="en-US" altLang="zh-CN" baseline="0" dirty="0"/>
              <a:t>uint8_t</a:t>
            </a:r>
            <a:r>
              <a:rPr lang="zh-CN" altLang="en-US" baseline="0" dirty="0"/>
              <a:t>等以</a:t>
            </a:r>
            <a:r>
              <a:rPr lang="en-US" altLang="zh-CN" baseline="0" dirty="0"/>
              <a:t>_t</a:t>
            </a:r>
            <a:r>
              <a:rPr lang="zh-CN" altLang="en-US" baseline="0" dirty="0"/>
              <a:t>结尾的数据类型 </a:t>
            </a:r>
            <a:r>
              <a:rPr lang="en-US" altLang="zh-CN" baseline="0" dirty="0"/>
              <a:t>https://blog.csdn.net/tnt_xixixi/article/details/86728525</a:t>
            </a:r>
            <a:endParaRPr lang="en-US" altLang="zh-CN" baseline="0" dirty="0"/>
          </a:p>
          <a:p>
            <a:pPr marL="228600" indent="-228600">
              <a:buAutoNum type="arabicPeriod"/>
            </a:pP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1.sin_port</a:t>
            </a:r>
            <a:r>
              <a:rPr lang="zh-CN" altLang="en-US" dirty="0"/>
              <a:t>，就是个</a:t>
            </a:r>
            <a:r>
              <a:rPr lang="en-US" altLang="zh-CN" dirty="0"/>
              <a:t>16</a:t>
            </a:r>
            <a:r>
              <a:rPr lang="zh-CN" altLang="en-US" dirty="0"/>
              <a:t>位的无符号整数； </a:t>
            </a:r>
            <a:r>
              <a:rPr lang="en-US" altLang="zh-CN" dirty="0" err="1"/>
              <a:t>in_port_t</a:t>
            </a:r>
            <a:r>
              <a:rPr lang="zh-CN" altLang="en-US" dirty="0"/>
              <a:t>类型即</a:t>
            </a:r>
            <a:r>
              <a:rPr lang="en-US" altLang="zh-CN" dirty="0"/>
              <a:t>16</a:t>
            </a:r>
            <a:r>
              <a:rPr lang="zh-CN" altLang="en-US" dirty="0"/>
              <a:t>位的无符号整数的</a:t>
            </a:r>
            <a:r>
              <a:rPr lang="en-US" altLang="zh-CN" dirty="0" err="1"/>
              <a:t>typfdef</a:t>
            </a:r>
            <a:r>
              <a:rPr lang="zh-CN" altLang="en-US" dirty="0"/>
              <a:t>定义；</a:t>
            </a:r>
            <a:endParaRPr lang="en-US" altLang="zh-CN" dirty="0"/>
          </a:p>
          <a:p>
            <a:r>
              <a:rPr lang="en-US" altLang="zh-CN" dirty="0"/>
              <a:t>2.sin_addr</a:t>
            </a:r>
            <a:r>
              <a:rPr lang="zh-CN" altLang="en-US" dirty="0"/>
              <a:t>，即</a:t>
            </a:r>
            <a:r>
              <a:rPr lang="en-US" altLang="zh-CN" dirty="0"/>
              <a:t>IP</a:t>
            </a:r>
            <a:r>
              <a:rPr lang="zh-CN" altLang="en-US" dirty="0"/>
              <a:t>地址，但被包装成一个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zh-CN" altLang="en-US" dirty="0"/>
              <a:t>类型，所以访问时用的是</a:t>
            </a:r>
            <a:r>
              <a:rPr lang="en-US" altLang="zh-CN" dirty="0" err="1"/>
              <a:t>ggg.sin_port.s_addr</a:t>
            </a:r>
            <a:r>
              <a:rPr lang="zh-CN" altLang="en-US" dirty="0"/>
              <a:t>方式，其中</a:t>
            </a:r>
            <a:r>
              <a:rPr lang="en-US" altLang="zh-CN" dirty="0" err="1"/>
              <a:t>ggg</a:t>
            </a:r>
            <a:r>
              <a:rPr lang="zh-CN" altLang="en-US" dirty="0"/>
              <a:t>即自己定义的一个 </a:t>
            </a:r>
            <a:r>
              <a:rPr lang="en-US" altLang="zh-CN" dirty="0" err="1"/>
              <a:t>sockaddr_in</a:t>
            </a:r>
            <a:r>
              <a:rPr lang="zh-CN" altLang="en-US" dirty="0"/>
              <a:t>类型变量；</a:t>
            </a:r>
            <a:endParaRPr lang="en-US" altLang="zh-CN" dirty="0"/>
          </a:p>
          <a:p>
            <a:r>
              <a:rPr lang="zh-CN" altLang="en-US" dirty="0"/>
              <a:t>显然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zh-CN" altLang="en-US" dirty="0"/>
              <a:t>中的 </a:t>
            </a:r>
            <a:r>
              <a:rPr lang="en-US" altLang="zh-CN" dirty="0" err="1"/>
              <a:t>in_addr_t</a:t>
            </a:r>
            <a:r>
              <a:rPr lang="zh-CN" altLang="en-US" dirty="0"/>
              <a:t>类型，就是个</a:t>
            </a:r>
            <a:r>
              <a:rPr lang="en-US" altLang="zh-CN" dirty="0"/>
              <a:t>32</a:t>
            </a:r>
            <a:r>
              <a:rPr lang="zh-CN" altLang="en-US" dirty="0"/>
              <a:t>位无符号整数。</a:t>
            </a:r>
            <a:endParaRPr lang="en-US" altLang="zh-CN" dirty="0"/>
          </a:p>
          <a:p>
            <a:r>
              <a:rPr lang="zh-CN" altLang="en-US" dirty="0"/>
              <a:t>为何要包装成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en-US" altLang="zh-CN" dirty="0"/>
              <a:t>? </a:t>
            </a:r>
            <a:r>
              <a:rPr lang="zh-CN" altLang="en-US" dirty="0"/>
              <a:t>见</a:t>
            </a:r>
            <a:r>
              <a:rPr lang="en-US" altLang="zh-CN" dirty="0"/>
              <a:t>UNP P58</a:t>
            </a:r>
            <a:r>
              <a:rPr lang="zh-CN" altLang="en-US" dirty="0"/>
              <a:t>页。</a:t>
            </a:r>
            <a:r>
              <a:rPr lang="en-US" altLang="zh-CN" dirty="0"/>
              <a:t>——</a:t>
            </a:r>
            <a:r>
              <a:rPr lang="zh-CN" altLang="en-US" dirty="0"/>
              <a:t>历史原因。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注意：</a:t>
            </a:r>
            <a:r>
              <a:rPr lang="en-GB" altLang="zh-CN" dirty="0"/>
              <a:t>inet_aton</a:t>
            </a:r>
            <a:r>
              <a:rPr lang="zh-CN" altLang="en-US" dirty="0"/>
              <a:t>这堆函数，仅在处理网络参数时使用，比如</a:t>
            </a:r>
            <a:r>
              <a:rPr lang="en-US" altLang="zh-CN" dirty="0"/>
              <a:t>IP</a:t>
            </a:r>
            <a:r>
              <a:rPr lang="zh-CN" altLang="en-US" dirty="0"/>
              <a:t>地址，端口等。而在用</a:t>
            </a:r>
            <a:r>
              <a:rPr lang="en-US" altLang="zh-CN" dirty="0"/>
              <a:t>I/O</a:t>
            </a:r>
            <a:r>
              <a:rPr lang="zh-CN" altLang="en-US" dirty="0"/>
              <a:t>函数接收发送数据时，不用考虑字节序问题，</a:t>
            </a:r>
            <a:r>
              <a:rPr lang="en-US" altLang="zh-CN" dirty="0"/>
              <a:t>OS</a:t>
            </a:r>
            <a:r>
              <a:rPr lang="zh-CN" altLang="en-US" dirty="0"/>
              <a:t>自动处理。</a:t>
            </a:r>
            <a:endParaRPr lang="en-GB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92B43-BC91-4D58-8B0E-9730474BC2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一文理解可重入函数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/>
              <a:t>https://zhuanlan.zhihu.com/p/280711576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本函数见</a:t>
            </a:r>
            <a:r>
              <a:rPr lang="en-US" altLang="zh-CN" dirty="0"/>
              <a:t>UNP</a:t>
            </a:r>
            <a:r>
              <a:rPr lang="en-US" altLang="zh-CN" baseline="0" dirty="0"/>
              <a:t> P77-79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标准错误码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indent="0">
              <a:buNone/>
            </a:pPr>
            <a:r>
              <a:rPr lang="en-US" altLang="zh-CN" dirty="0"/>
              <a:t>https://www.manongdao.com/article-2330992.html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 userDrawn="1"/>
        </p:nvSpPr>
        <p:spPr>
          <a:xfrm rot="3249195">
            <a:off x="10070942" y="3140413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 rot="3249195">
            <a:off x="9048551" y="4065046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3368301">
            <a:off x="6295868" y="-519379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 userDrawn="1"/>
        </p:nvSpPr>
        <p:spPr>
          <a:xfrm rot="3437467">
            <a:off x="5333871" y="-305445"/>
            <a:ext cx="589616" cy="4927506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7"/>
          <p:cNvSpPr/>
          <p:nvPr userDrawn="1"/>
        </p:nvSpPr>
        <p:spPr>
          <a:xfrm>
            <a:off x="0" y="-380"/>
            <a:ext cx="8584293" cy="5501294"/>
          </a:xfrm>
          <a:custGeom>
            <a:avLst/>
            <a:gdLst>
              <a:gd name="connsiteX0" fmla="*/ 0 w 7939314"/>
              <a:gd name="connsiteY0" fmla="*/ 0 h 5152571"/>
              <a:gd name="connsiteX1" fmla="*/ 0 w 7939314"/>
              <a:gd name="connsiteY1" fmla="*/ 5152571 h 5152571"/>
              <a:gd name="connsiteX2" fmla="*/ 7939314 w 7939314"/>
              <a:gd name="connsiteY2" fmla="*/ 14514 h 5152571"/>
              <a:gd name="connsiteX3" fmla="*/ 0 w 7939314"/>
              <a:gd name="connsiteY3" fmla="*/ 0 h 5152571"/>
              <a:gd name="connsiteX0-1" fmla="*/ 0 w 7939314"/>
              <a:gd name="connsiteY0-2" fmla="*/ 0 h 5152571"/>
              <a:gd name="connsiteX1-3" fmla="*/ 0 w 7939314"/>
              <a:gd name="connsiteY1-4" fmla="*/ 5152571 h 5152571"/>
              <a:gd name="connsiteX2-5" fmla="*/ 7939314 w 7939314"/>
              <a:gd name="connsiteY2-6" fmla="*/ 2618 h 5152571"/>
              <a:gd name="connsiteX3-7" fmla="*/ 0 w 7939314"/>
              <a:gd name="connsiteY3-8" fmla="*/ 0 h 5152571"/>
              <a:gd name="connsiteX0-9" fmla="*/ 0 w 7939314"/>
              <a:gd name="connsiteY0-10" fmla="*/ 6304 h 5158875"/>
              <a:gd name="connsiteX1-11" fmla="*/ 0 w 7939314"/>
              <a:gd name="connsiteY1-12" fmla="*/ 5158875 h 5158875"/>
              <a:gd name="connsiteX2-13" fmla="*/ 7939314 w 7939314"/>
              <a:gd name="connsiteY2-14" fmla="*/ 0 h 5158875"/>
              <a:gd name="connsiteX3-15" fmla="*/ 0 w 7939314"/>
              <a:gd name="connsiteY3-16" fmla="*/ 6304 h 5158875"/>
              <a:gd name="connsiteX0-17" fmla="*/ 0 w 7942253"/>
              <a:gd name="connsiteY0-18" fmla="*/ 6304 h 5158875"/>
              <a:gd name="connsiteX1-19" fmla="*/ 0 w 7942253"/>
              <a:gd name="connsiteY1-20" fmla="*/ 5158875 h 5158875"/>
              <a:gd name="connsiteX2-21" fmla="*/ 7942253 w 7942253"/>
              <a:gd name="connsiteY2-22" fmla="*/ 0 h 5158875"/>
              <a:gd name="connsiteX3-23" fmla="*/ 0 w 7942253"/>
              <a:gd name="connsiteY3-24" fmla="*/ 6304 h 5158875"/>
              <a:gd name="connsiteX0-25" fmla="*/ 0 w 7945192"/>
              <a:gd name="connsiteY0-26" fmla="*/ 356 h 5152927"/>
              <a:gd name="connsiteX1-27" fmla="*/ 0 w 7945192"/>
              <a:gd name="connsiteY1-28" fmla="*/ 5152927 h 5152927"/>
              <a:gd name="connsiteX2-29" fmla="*/ 7945192 w 7945192"/>
              <a:gd name="connsiteY2-30" fmla="*/ 0 h 5152927"/>
              <a:gd name="connsiteX3-31" fmla="*/ 0 w 7945192"/>
              <a:gd name="connsiteY3-32" fmla="*/ 356 h 51529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945192" h="5152927">
                <a:moveTo>
                  <a:pt x="0" y="356"/>
                </a:moveTo>
                <a:lnTo>
                  <a:pt x="0" y="5152927"/>
                </a:lnTo>
                <a:lnTo>
                  <a:pt x="7945192" y="0"/>
                </a:lnTo>
                <a:lnTo>
                  <a:pt x="0" y="35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  <p:bldP spid="11" grpId="0" animBg="1"/>
      <p:bldP spid="1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E15-A832-8241-AEDA-42013FBB65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507C-9C5A-BC49-866E-18A702235B1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 rot="5400000">
            <a:off x="9944567" y="-470491"/>
            <a:ext cx="589616" cy="3905250"/>
          </a:xfrm>
          <a:custGeom>
            <a:avLst/>
            <a:gdLst>
              <a:gd name="connsiteX0" fmla="*/ 0 w 589616"/>
              <a:gd name="connsiteY0" fmla="*/ 4329742 h 4624550"/>
              <a:gd name="connsiteX1" fmla="*/ 0 w 589616"/>
              <a:gd name="connsiteY1" fmla="*/ 0 h 4624550"/>
              <a:gd name="connsiteX2" fmla="*/ 589616 w 589616"/>
              <a:gd name="connsiteY2" fmla="*/ 0 h 4624550"/>
              <a:gd name="connsiteX3" fmla="*/ 589616 w 589616"/>
              <a:gd name="connsiteY3" fmla="*/ 4329742 h 4624550"/>
              <a:gd name="connsiteX4" fmla="*/ 294808 w 589616"/>
              <a:gd name="connsiteY4" fmla="*/ 4624550 h 4624550"/>
              <a:gd name="connsiteX5" fmla="*/ 0 w 589616"/>
              <a:gd name="connsiteY5" fmla="*/ 4329742 h 46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616" h="4624550">
                <a:moveTo>
                  <a:pt x="0" y="4329742"/>
                </a:moveTo>
                <a:lnTo>
                  <a:pt x="0" y="0"/>
                </a:lnTo>
                <a:lnTo>
                  <a:pt x="589616" y="0"/>
                </a:lnTo>
                <a:lnTo>
                  <a:pt x="589616" y="4329742"/>
                </a:lnTo>
                <a:cubicBezTo>
                  <a:pt x="589616" y="4492560"/>
                  <a:pt x="457626" y="4624550"/>
                  <a:pt x="294808" y="4624550"/>
                </a:cubicBezTo>
                <a:cubicBezTo>
                  <a:pt x="131990" y="4624550"/>
                  <a:pt x="0" y="4492560"/>
                  <a:pt x="0" y="4329742"/>
                </a:cubicBezTo>
                <a:close/>
              </a:path>
            </a:pathLst>
          </a:cu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rot="5400000">
            <a:off x="1482702" y="-398344"/>
            <a:ext cx="795552" cy="3760956"/>
          </a:xfrm>
          <a:custGeom>
            <a:avLst/>
            <a:gdLst>
              <a:gd name="connsiteX0" fmla="*/ 0 w 795552"/>
              <a:gd name="connsiteY0" fmla="*/ 3760956 h 3760956"/>
              <a:gd name="connsiteX1" fmla="*/ 0 w 795552"/>
              <a:gd name="connsiteY1" fmla="*/ 397776 h 3760956"/>
              <a:gd name="connsiteX2" fmla="*/ 397776 w 795552"/>
              <a:gd name="connsiteY2" fmla="*/ 0 h 3760956"/>
              <a:gd name="connsiteX3" fmla="*/ 795552 w 795552"/>
              <a:gd name="connsiteY3" fmla="*/ 397776 h 3760956"/>
              <a:gd name="connsiteX4" fmla="*/ 795552 w 795552"/>
              <a:gd name="connsiteY4" fmla="*/ 3760956 h 376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552" h="3760956">
                <a:moveTo>
                  <a:pt x="0" y="3760956"/>
                </a:moveTo>
                <a:lnTo>
                  <a:pt x="0" y="397776"/>
                </a:lnTo>
                <a:cubicBezTo>
                  <a:pt x="0" y="178090"/>
                  <a:pt x="178090" y="0"/>
                  <a:pt x="397776" y="0"/>
                </a:cubicBezTo>
                <a:cubicBezTo>
                  <a:pt x="617462" y="0"/>
                  <a:pt x="795552" y="178090"/>
                  <a:pt x="795552" y="397776"/>
                </a:cubicBezTo>
                <a:lnTo>
                  <a:pt x="795552" y="3760956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832287" y="102046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575757"/>
                </a:solidFill>
              </a:rPr>
              <a:t>目录</a:t>
            </a:r>
            <a:endParaRPr lang="zh-CN" altLang="en-US" sz="5400" b="1" dirty="0">
              <a:solidFill>
                <a:srgbClr val="575757"/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818" y="1097414"/>
            <a:ext cx="2028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</a:rPr>
              <a:t>CONTENT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6" grpId="0"/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  <a:prstGeom prst="rect">
            <a:avLst/>
          </a:prstGeom>
        </p:spPr>
        <p:txBody>
          <a:bodyPr/>
          <a:lstStyle>
            <a:lvl1pPr>
              <a:defRPr lang="zh-CN" altLang="en-US" sz="4000" dirty="0" smtClean="0">
                <a:solidFill>
                  <a:srgbClr val="000099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87887"/>
            <a:ext cx="10515600" cy="539624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defRPr/>
            </a:lvl1pPr>
            <a:lvl2pPr algn="just">
              <a:lnSpc>
                <a:spcPct val="120000"/>
              </a:lnSpc>
              <a:defRPr/>
            </a:lvl2pPr>
            <a:lvl3pPr algn="just">
              <a:lnSpc>
                <a:spcPct val="120000"/>
              </a:lnSpc>
              <a:defRPr/>
            </a:lvl3pPr>
            <a:lvl4pPr algn="just">
              <a:lnSpc>
                <a:spcPct val="120000"/>
              </a:lnSpc>
              <a:defRPr/>
            </a:lvl4pPr>
            <a:lvl5pPr algn="just">
              <a:lnSpc>
                <a:spcPct val="120000"/>
              </a:lnSpc>
              <a:defRPr/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 rot="3249195">
            <a:off x="10070942" y="3140413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 userDrawn="1"/>
        </p:nvSpPr>
        <p:spPr>
          <a:xfrm rot="3249195">
            <a:off x="9048551" y="4065046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5234094" y="4400168"/>
            <a:ext cx="4959859" cy="0"/>
          </a:xfrm>
          <a:prstGeom prst="line">
            <a:avLst/>
          </a:prstGeom>
          <a:ln w="25400">
            <a:solidFill>
              <a:srgbClr val="57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 userDrawn="1"/>
        </p:nvSpPr>
        <p:spPr>
          <a:xfrm rot="3368301">
            <a:off x="6295868" y="-519379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3437467">
            <a:off x="5333871" y="-305445"/>
            <a:ext cx="589616" cy="4927506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772103" y="363072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</a:rPr>
              <a:t>感谢大家</a:t>
            </a:r>
            <a:r>
              <a:rPr lang="zh-CN" altLang="en-US" sz="4400" b="1">
                <a:solidFill>
                  <a:srgbClr val="575757"/>
                </a:solidFill>
              </a:rPr>
              <a:t>的观看！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>
          <a:xfrm rot="3451016">
            <a:off x="9900969" y="-608721"/>
            <a:ext cx="770864" cy="527697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 userDrawn="1"/>
        </p:nvSpPr>
        <p:spPr>
          <a:xfrm rot="3451016">
            <a:off x="10541378" y="-820257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 rot="5400000">
            <a:off x="9944567" y="-470491"/>
            <a:ext cx="589616" cy="3905250"/>
          </a:xfrm>
          <a:custGeom>
            <a:avLst/>
            <a:gdLst>
              <a:gd name="connsiteX0" fmla="*/ 0 w 589616"/>
              <a:gd name="connsiteY0" fmla="*/ 4329742 h 4624550"/>
              <a:gd name="connsiteX1" fmla="*/ 0 w 589616"/>
              <a:gd name="connsiteY1" fmla="*/ 0 h 4624550"/>
              <a:gd name="connsiteX2" fmla="*/ 589616 w 589616"/>
              <a:gd name="connsiteY2" fmla="*/ 0 h 4624550"/>
              <a:gd name="connsiteX3" fmla="*/ 589616 w 589616"/>
              <a:gd name="connsiteY3" fmla="*/ 4329742 h 4624550"/>
              <a:gd name="connsiteX4" fmla="*/ 294808 w 589616"/>
              <a:gd name="connsiteY4" fmla="*/ 4624550 h 4624550"/>
              <a:gd name="connsiteX5" fmla="*/ 0 w 589616"/>
              <a:gd name="connsiteY5" fmla="*/ 4329742 h 46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616" h="4624550">
                <a:moveTo>
                  <a:pt x="0" y="4329742"/>
                </a:moveTo>
                <a:lnTo>
                  <a:pt x="0" y="0"/>
                </a:lnTo>
                <a:lnTo>
                  <a:pt x="589616" y="0"/>
                </a:lnTo>
                <a:lnTo>
                  <a:pt x="589616" y="4329742"/>
                </a:lnTo>
                <a:cubicBezTo>
                  <a:pt x="589616" y="4492560"/>
                  <a:pt x="457626" y="4624550"/>
                  <a:pt x="294808" y="4624550"/>
                </a:cubicBezTo>
                <a:cubicBezTo>
                  <a:pt x="131990" y="4624550"/>
                  <a:pt x="0" y="4492560"/>
                  <a:pt x="0" y="4329742"/>
                </a:cubicBezTo>
                <a:close/>
              </a:path>
            </a:pathLst>
          </a:cu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rot="5400000">
            <a:off x="1482702" y="-398344"/>
            <a:ext cx="795552" cy="3760956"/>
          </a:xfrm>
          <a:custGeom>
            <a:avLst/>
            <a:gdLst>
              <a:gd name="connsiteX0" fmla="*/ 0 w 795552"/>
              <a:gd name="connsiteY0" fmla="*/ 3760956 h 3760956"/>
              <a:gd name="connsiteX1" fmla="*/ 0 w 795552"/>
              <a:gd name="connsiteY1" fmla="*/ 397776 h 3760956"/>
              <a:gd name="connsiteX2" fmla="*/ 397776 w 795552"/>
              <a:gd name="connsiteY2" fmla="*/ 0 h 3760956"/>
              <a:gd name="connsiteX3" fmla="*/ 795552 w 795552"/>
              <a:gd name="connsiteY3" fmla="*/ 397776 h 3760956"/>
              <a:gd name="connsiteX4" fmla="*/ 795552 w 795552"/>
              <a:gd name="connsiteY4" fmla="*/ 3760956 h 376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552" h="3760956">
                <a:moveTo>
                  <a:pt x="0" y="3760956"/>
                </a:moveTo>
                <a:lnTo>
                  <a:pt x="0" y="397776"/>
                </a:lnTo>
                <a:cubicBezTo>
                  <a:pt x="0" y="178090"/>
                  <a:pt x="178090" y="0"/>
                  <a:pt x="397776" y="0"/>
                </a:cubicBezTo>
                <a:cubicBezTo>
                  <a:pt x="617462" y="0"/>
                  <a:pt x="795552" y="178090"/>
                  <a:pt x="795552" y="397776"/>
                </a:cubicBezTo>
                <a:lnTo>
                  <a:pt x="795552" y="3760956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832287" y="102046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575757"/>
                </a:solidFill>
              </a:rPr>
              <a:t>目录</a:t>
            </a:r>
            <a:endParaRPr lang="zh-CN" altLang="en-US" sz="5400" b="1" dirty="0">
              <a:solidFill>
                <a:srgbClr val="575757"/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818" y="1097414"/>
            <a:ext cx="2028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</a:rPr>
              <a:t>CONTENT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6" grpId="0"/>
      <p:bldP spid="1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  <a:prstGeom prst="rect">
            <a:avLst/>
          </a:prstGeom>
        </p:spPr>
        <p:txBody>
          <a:bodyPr/>
          <a:lstStyle>
            <a:lvl1pPr>
              <a:defRPr lang="zh-CN" altLang="en-US" sz="4000" dirty="0" smtClean="0">
                <a:solidFill>
                  <a:srgbClr val="000099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87887"/>
            <a:ext cx="10515600" cy="539624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defRPr/>
            </a:lvl1pPr>
            <a:lvl2pPr algn="just">
              <a:lnSpc>
                <a:spcPct val="120000"/>
              </a:lnSpc>
              <a:defRPr/>
            </a:lvl2pPr>
            <a:lvl3pPr algn="just">
              <a:lnSpc>
                <a:spcPct val="120000"/>
              </a:lnSpc>
              <a:defRPr/>
            </a:lvl3pPr>
            <a:lvl4pPr algn="just">
              <a:lnSpc>
                <a:spcPct val="120000"/>
              </a:lnSpc>
              <a:defRPr/>
            </a:lvl4pPr>
            <a:lvl5pPr algn="just">
              <a:lnSpc>
                <a:spcPct val="120000"/>
              </a:lnSpc>
              <a:defRPr/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FE15-A832-8241-AEDA-42013FBB65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507C-9C5A-BC49-866E-18A702235B1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5.emf"/><Relationship Id="rId1" Type="http://schemas.openxmlformats.org/officeDocument/2006/relationships/oleObject" Target="../embeddings/oleObject19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tif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hyperlink" Target="http://www.baidu.com/link?url=45mIbVtrNih6lHBYQoFvmPG6tl2EnScQcDUDW73vjabGjFMze5DLaguU7X6i-wMt" TargetMode="External"/><Relationship Id="rId1" Type="http://schemas.openxmlformats.org/officeDocument/2006/relationships/hyperlink" Target="https://www.ietf.org/rfc/rfc4627.txt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hyperlink" Target="https://github.com/DaveGamble/cJSON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8.xml"/><Relationship Id="rId3" Type="http://schemas.openxmlformats.org/officeDocument/2006/relationships/oleObject" Target="../embeddings/oleObject17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8.xml"/><Relationship Id="rId20" Type="http://schemas.openxmlformats.org/officeDocument/2006/relationships/oleObject" Target="../embeddings/oleObject15.bin"/><Relationship Id="rId2" Type="http://schemas.openxmlformats.org/officeDocument/2006/relationships/image" Target="../media/image4.wmf"/><Relationship Id="rId19" Type="http://schemas.openxmlformats.org/officeDocument/2006/relationships/oleObject" Target="../embeddings/oleObject14.bin"/><Relationship Id="rId18" Type="http://schemas.openxmlformats.org/officeDocument/2006/relationships/oleObject" Target="../embeddings/oleObject13.bin"/><Relationship Id="rId17" Type="http://schemas.openxmlformats.org/officeDocument/2006/relationships/image" Target="../media/image8.wmf"/><Relationship Id="rId16" Type="http://schemas.openxmlformats.org/officeDocument/2006/relationships/oleObject" Target="../embeddings/oleObject12.bin"/><Relationship Id="rId15" Type="http://schemas.openxmlformats.org/officeDocument/2006/relationships/image" Target="../media/image7.wmf"/><Relationship Id="rId14" Type="http://schemas.openxmlformats.org/officeDocument/2006/relationships/oleObject" Target="../embeddings/oleObject11.bin"/><Relationship Id="rId13" Type="http://schemas.openxmlformats.org/officeDocument/2006/relationships/oleObject" Target="../embeddings/oleObject10.bin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5775" y="2012165"/>
            <a:ext cx="279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</a:t>
            </a:r>
            <a:r>
              <a:rPr lang="en-US" altLang="zh-CN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章</a:t>
            </a:r>
            <a:endParaRPr lang="zh-CN" altLang="en-US" sz="5400" dirty="0">
              <a:solidFill>
                <a:srgbClr val="57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27562" y="201216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套接字编程</a:t>
            </a:r>
            <a:endParaRPr lang="zh-CN" altLang="en-US" sz="5400" dirty="0">
              <a:solidFill>
                <a:srgbClr val="57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5852" y="4887370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电子科技大学信息与软件工程学院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计算机网络课程组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2023</a:t>
            </a:r>
            <a:endParaRPr lang="zh-CN" altLang="en-US" sz="2000" b="1" dirty="0">
              <a:solidFill>
                <a:srgbClr val="57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主机字节序检查算法：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8200" y="2010778"/>
            <a:ext cx="9077077" cy="490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3600" b="1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32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2pPr>
            <a:lvl3pPr marL="685800" indent="-17970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8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4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4pPr>
            <a:lvl5pPr marL="1143000" indent="-17970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4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70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70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#include "</a:t>
            </a:r>
            <a:r>
              <a:rPr lang="en-US" altLang="zh-CN" sz="2000" b="0" dirty="0" err="1">
                <a:latin typeface="Courier" pitchFamily="2" charset="0"/>
              </a:rPr>
              <a:t>stdio.h</a:t>
            </a:r>
            <a:r>
              <a:rPr lang="en-US" altLang="zh-CN" sz="2000" b="0" dirty="0">
                <a:latin typeface="Courier" pitchFamily="2" charset="0"/>
              </a:rPr>
              <a:t>"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int main(int </a:t>
            </a:r>
            <a:r>
              <a:rPr lang="en-US" altLang="zh-CN" sz="2000" b="0" dirty="0" err="1">
                <a:latin typeface="Courier" pitchFamily="2" charset="0"/>
              </a:rPr>
              <a:t>argc</a:t>
            </a:r>
            <a:r>
              <a:rPr lang="en-US" altLang="zh-CN" sz="2000" b="0" dirty="0">
                <a:latin typeface="Courier" pitchFamily="2" charset="0"/>
              </a:rPr>
              <a:t>, char **</a:t>
            </a:r>
            <a:r>
              <a:rPr lang="en-US" altLang="zh-CN" sz="2000" b="0" dirty="0" err="1">
                <a:latin typeface="Courier" pitchFamily="2" charset="0"/>
              </a:rPr>
              <a:t>argv</a:t>
            </a:r>
            <a:r>
              <a:rPr lang="en-US" altLang="zh-CN" sz="2000" b="0" dirty="0">
                <a:latin typeface="Courier" pitchFamily="2" charset="0"/>
              </a:rPr>
              <a:t>)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{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union{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short   s;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000" b="0" dirty="0">
                <a:latin typeface="Courier" pitchFamily="2" charset="0"/>
              </a:rPr>
              <a:t>				char    c[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(short)];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000" b="0" dirty="0">
                <a:latin typeface="Courier" pitchFamily="2" charset="0"/>
              </a:rPr>
              <a:t>			} un;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</a:t>
            </a:r>
            <a:r>
              <a:rPr lang="en-US" altLang="zh-CN" sz="2000" b="0" dirty="0" err="1">
                <a:latin typeface="Courier" pitchFamily="2" charset="0"/>
              </a:rPr>
              <a:t>un.s</a:t>
            </a:r>
            <a:r>
              <a:rPr lang="en-US" altLang="zh-CN" sz="2000" b="0" dirty="0">
                <a:latin typeface="Courier" pitchFamily="2" charset="0"/>
              </a:rPr>
              <a:t> = 0x0102;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if (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 == 2) {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if (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[0] == 1 &amp;&amp; 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[1] == 2)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("big-endian\n");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else if (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[0] == 2 &amp;&amp; 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[1] == 1)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("little-endian\n");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else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("unknown\n");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}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else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 = %d\n", 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(short));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exit(0);</a:t>
            </a:r>
            <a:endParaRPr lang="en-US" altLang="zh-CN" sz="2000" b="0" dirty="0">
              <a:latin typeface="Courier" pitchFamily="2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}</a:t>
            </a:r>
            <a:endParaRPr lang="en-US" altLang="zh-CN" sz="2000" b="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非阻塞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dirty="0"/>
          </a:p>
        </p:txBody>
      </p:sp>
      <p:pic>
        <p:nvPicPr>
          <p:cNvPr id="33794" name="Picture 2" descr="22070679_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0700" y="1610717"/>
            <a:ext cx="10438889" cy="524728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132884" y="948997"/>
            <a:ext cx="3741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while true { </a:t>
            </a:r>
            <a:endParaRPr lang="en-US" altLang="zh-CN" sz="2000" dirty="0"/>
          </a:p>
          <a:p>
            <a:r>
              <a:rPr lang="en-US" altLang="zh-CN" sz="2000" dirty="0"/>
              <a:t>    for </a:t>
            </a:r>
            <a:r>
              <a:rPr lang="en-US" altLang="zh-CN" sz="2000" dirty="0" err="1"/>
              <a:t>i</a:t>
            </a:r>
            <a:r>
              <a:rPr lang="en-US" altLang="zh-CN" sz="2000" dirty="0"/>
              <a:t> in stream[] {</a:t>
            </a:r>
            <a:endParaRPr lang="en-US" altLang="zh-CN" sz="2000" dirty="0"/>
          </a:p>
          <a:p>
            <a:r>
              <a:rPr lang="en-US" altLang="zh-CN" sz="2000" dirty="0"/>
              <a:t>         if </a:t>
            </a:r>
            <a:r>
              <a:rPr lang="en-US" altLang="zh-CN" sz="2000" dirty="0" err="1"/>
              <a:t>i</a:t>
            </a:r>
            <a:r>
              <a:rPr lang="en-US" altLang="zh-CN" sz="2000" dirty="0"/>
              <a:t> has data            </a:t>
            </a:r>
            <a:endParaRPr lang="en-US" altLang="zh-CN" sz="2000" dirty="0"/>
          </a:p>
          <a:p>
            <a:r>
              <a:rPr lang="en-US" altLang="zh-CN" sz="2000" dirty="0"/>
              <a:t>         read until unavailable   } }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841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3. I/O</a:t>
            </a:r>
            <a:r>
              <a:rPr lang="zh-CN" altLang="en-US" b="1" dirty="0">
                <a:latin typeface="+mn-ea"/>
                <a:ea typeface="+mn-ea"/>
              </a:rPr>
              <a:t>多路复用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838200" y="155954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多路复用的原理是为了避免</a:t>
            </a:r>
            <a:r>
              <a:rPr lang="en-US" altLang="zh-CN" sz="2400" b="0" dirty="0">
                <a:latin typeface="+mn-ea"/>
              </a:rPr>
              <a:t>CPU</a:t>
            </a:r>
            <a:r>
              <a:rPr lang="zh-CN" altLang="en-US" sz="2400" b="0" dirty="0">
                <a:latin typeface="+mn-ea"/>
              </a:rPr>
              <a:t>空转，使用一个代理（</a:t>
            </a:r>
            <a:r>
              <a:rPr lang="en-US" altLang="zh-CN" sz="2400" b="0" dirty="0">
                <a:latin typeface="+mn-ea"/>
              </a:rPr>
              <a:t>select/poll/</a:t>
            </a:r>
            <a:r>
              <a:rPr lang="en-US" altLang="zh-CN" sz="2400" b="0" dirty="0" err="1">
                <a:latin typeface="+mn-ea"/>
              </a:rPr>
              <a:t>epoll</a:t>
            </a:r>
            <a:r>
              <a:rPr lang="en-US" altLang="zh-CN" sz="2400" b="0" dirty="0">
                <a:latin typeface="+mn-ea"/>
              </a:rPr>
              <a:t>..</a:t>
            </a:r>
            <a:r>
              <a:rPr lang="zh-CN" altLang="en-US" sz="2400" b="0" dirty="0">
                <a:latin typeface="+mn-ea"/>
              </a:rPr>
              <a:t>）同时观察许多流的</a:t>
            </a: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事件，在空闲的时候，会把当前线程阻塞掉，当有一个或多个流有</a:t>
            </a: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事件时，就从阻塞态中醒来，于是我们的程序就会轮询一遍所有的流。例如</a:t>
            </a:r>
            <a:r>
              <a:rPr lang="en-US" altLang="zh-CN" sz="2400" b="0" dirty="0">
                <a:latin typeface="+mn-ea"/>
              </a:rPr>
              <a:t>select()</a:t>
            </a:r>
            <a:r>
              <a:rPr lang="zh-CN" altLang="en-US" sz="2400" b="0" dirty="0">
                <a:latin typeface="+mn-ea"/>
              </a:rPr>
              <a:t>函数按照一定的超时时间轮询，直到需要等待的套接字有数据到来，利用</a:t>
            </a:r>
            <a:r>
              <a:rPr lang="en-US" altLang="zh-CN" sz="2400" b="0" dirty="0" err="1">
                <a:latin typeface="+mn-ea"/>
              </a:rPr>
              <a:t>recvfrom</a:t>
            </a:r>
            <a:r>
              <a:rPr lang="en-US" altLang="zh-CN" sz="2400" b="0" dirty="0">
                <a:latin typeface="+mn-ea"/>
              </a:rPr>
              <a:t>()</a:t>
            </a:r>
            <a:r>
              <a:rPr lang="zh-CN" altLang="en-US" sz="2400" b="0" dirty="0">
                <a:latin typeface="+mn-ea"/>
              </a:rPr>
              <a:t>函数，将数据复制到应用层。</a:t>
            </a:r>
            <a:endParaRPr lang="zh-CN" altLang="en-US" sz="2400" b="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pic>
        <p:nvPicPr>
          <p:cNvPr id="7" name="Picture 2" descr="9-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66" y="3735210"/>
            <a:ext cx="7926769" cy="30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6439" y="30480"/>
            <a:ext cx="9601200" cy="1143000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3. I/O</a:t>
            </a:r>
            <a:r>
              <a:rPr lang="zh-CN" altLang="en-US" b="1" dirty="0">
                <a:latin typeface="+mn-ea"/>
                <a:ea typeface="+mn-ea"/>
              </a:rPr>
              <a:t>多路复用</a:t>
            </a:r>
            <a:endParaRPr lang="zh-CN" altLang="en-US" dirty="0"/>
          </a:p>
        </p:txBody>
      </p:sp>
      <p:pic>
        <p:nvPicPr>
          <p:cNvPr id="17410" name="Picture 2" descr="22070679_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160522"/>
            <a:ext cx="11294078" cy="567715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327093" y="284618"/>
            <a:ext cx="3344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 true {    </a:t>
            </a:r>
            <a:endParaRPr lang="en-US" altLang="zh-CN" dirty="0"/>
          </a:p>
          <a:p>
            <a:r>
              <a:rPr lang="en-US" altLang="zh-CN" dirty="0"/>
              <a:t>    select(streams[])    </a:t>
            </a:r>
            <a:endParaRPr lang="en-US" altLang="zh-CN" dirty="0"/>
          </a:p>
          <a:p>
            <a:r>
              <a:rPr lang="en-US" altLang="zh-CN" dirty="0"/>
              <a:t>    for </a:t>
            </a:r>
            <a:r>
              <a:rPr lang="en-US" altLang="zh-CN" dirty="0" err="1"/>
              <a:t>i</a:t>
            </a:r>
            <a:r>
              <a:rPr lang="en-US" altLang="zh-CN" dirty="0"/>
              <a:t> in streams[] {        </a:t>
            </a:r>
            <a:endParaRPr lang="en-US" altLang="zh-CN" dirty="0"/>
          </a:p>
          <a:p>
            <a:r>
              <a:rPr lang="en-US" altLang="zh-CN" dirty="0"/>
              <a:t>        if </a:t>
            </a:r>
            <a:r>
              <a:rPr lang="en-US" altLang="zh-CN" dirty="0" err="1"/>
              <a:t>i</a:t>
            </a:r>
            <a:r>
              <a:rPr lang="en-US" altLang="zh-CN" dirty="0"/>
              <a:t> has data            </a:t>
            </a:r>
            <a:endParaRPr lang="en-US" altLang="zh-CN" dirty="0"/>
          </a:p>
          <a:p>
            <a:r>
              <a:rPr lang="en-US" altLang="zh-CN" dirty="0"/>
              <a:t>     read until unavailable    } 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08560" y="5103674"/>
            <a:ext cx="5268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 true {    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>
                <a:solidFill>
                  <a:srgbClr val="C00000"/>
                </a:solidFill>
              </a:rPr>
              <a:t>active_stream</a:t>
            </a:r>
            <a:r>
              <a:rPr lang="en-US" altLang="zh-CN" dirty="0"/>
              <a:t>[] = </a:t>
            </a:r>
            <a:r>
              <a:rPr lang="en-US" altLang="zh-CN" dirty="0" err="1"/>
              <a:t>epoll_wait</a:t>
            </a:r>
            <a:r>
              <a:rPr lang="en-US" altLang="zh-CN" dirty="0"/>
              <a:t>(</a:t>
            </a:r>
            <a:r>
              <a:rPr lang="en-US" altLang="zh-CN" dirty="0" err="1"/>
              <a:t>epollfd</a:t>
            </a:r>
            <a:r>
              <a:rPr lang="en-US" altLang="zh-CN" dirty="0"/>
              <a:t>)     </a:t>
            </a:r>
            <a:endParaRPr lang="en-US" altLang="zh-CN" dirty="0"/>
          </a:p>
          <a:p>
            <a:r>
              <a:rPr lang="en-US" altLang="zh-CN" dirty="0"/>
              <a:t>    for </a:t>
            </a:r>
            <a:r>
              <a:rPr lang="en-US" altLang="zh-CN" dirty="0" err="1"/>
              <a:t>i</a:t>
            </a:r>
            <a:r>
              <a:rPr lang="en-US" altLang="zh-CN" dirty="0"/>
              <a:t> in </a:t>
            </a:r>
            <a:r>
              <a:rPr lang="en-US" altLang="zh-CN" dirty="0" err="1"/>
              <a:t>active_stream</a:t>
            </a:r>
            <a:r>
              <a:rPr lang="en-US" altLang="zh-CN" dirty="0"/>
              <a:t>[] {</a:t>
            </a:r>
            <a:endParaRPr lang="en-US" altLang="zh-CN" dirty="0"/>
          </a:p>
          <a:p>
            <a:r>
              <a:rPr lang="en-US" altLang="zh-CN" dirty="0"/>
              <a:t>        read or write till </a:t>
            </a:r>
            <a:endParaRPr lang="en-US" altLang="zh-CN" dirty="0"/>
          </a:p>
          <a:p>
            <a:r>
              <a:rPr lang="en-US" altLang="zh-CN" dirty="0"/>
              <a:t>    } }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3746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4. </a:t>
            </a:r>
            <a:r>
              <a:rPr lang="zh-CN" altLang="en-US" b="1" dirty="0">
                <a:latin typeface="+mn-ea"/>
                <a:ea typeface="+mn-ea"/>
              </a:rPr>
              <a:t>信号驱动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9600" y="1474788"/>
            <a:ext cx="10515600" cy="4351338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zh-CN" altLang="en-US" sz="2800" b="0" dirty="0">
                <a:latin typeface="+mn-ea"/>
              </a:rPr>
              <a:t>信号驱动的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在进程开始的时候注册一个信号处理的回调函数，进程继续执行，当信号发生时，即有了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的时间，这里即有数据到来，利用注册的回调函数将到来的数据用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接收到。</a:t>
            </a:r>
            <a:endParaRPr lang="zh-CN" altLang="en-US" sz="2800" b="0" dirty="0">
              <a:latin typeface="+mn-ea"/>
            </a:endParaRPr>
          </a:p>
          <a:p>
            <a:pPr>
              <a:lnSpc>
                <a:spcPct val="110000"/>
              </a:lnSpc>
            </a:pPr>
            <a:endParaRPr kumimoji="1" lang="zh-CN" altLang="en-US" dirty="0">
              <a:latin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84400" y="3402071"/>
          <a:ext cx="8875862" cy="285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10350500" imgH="3327400" progId="Visio.Drawing.11">
                  <p:embed/>
                </p:oleObj>
              </mc:Choice>
              <mc:Fallback>
                <p:oleObj name="Visio" r:id="rId1" imgW="10350500" imgH="332740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400" y="3402071"/>
                        <a:ext cx="8875862" cy="2855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17826" y="3492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4. </a:t>
            </a:r>
            <a:r>
              <a:rPr lang="zh-CN" altLang="en-US" b="1" dirty="0">
                <a:latin typeface="+mn-ea"/>
                <a:ea typeface="+mn-ea"/>
              </a:rPr>
              <a:t>信号驱动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4606" b="5690"/>
          <a:stretch>
            <a:fillRect/>
          </a:stretch>
        </p:blipFill>
        <p:spPr>
          <a:xfrm>
            <a:off x="717826" y="1334884"/>
            <a:ext cx="10416209" cy="4981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88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5. </a:t>
            </a:r>
            <a:r>
              <a:rPr lang="zh-CN" altLang="en-US" b="1" dirty="0">
                <a:latin typeface="+mn-ea"/>
                <a:ea typeface="+mn-ea"/>
              </a:rPr>
              <a:t>异步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4725" y="1457325"/>
            <a:ext cx="10242550" cy="48641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2800" b="0" dirty="0">
                <a:latin typeface="+mn-ea"/>
              </a:rPr>
              <a:t>异步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与前面的信号驱动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相似，其区别在于信号驱动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当数据到来的时候，使用信号通知注册的信号处理函数，而异步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则在数据复制完成的时候才发送信号通知注册的信号处理函数。</a:t>
            </a:r>
            <a:endParaRPr lang="zh-CN" altLang="en-US" sz="2800" b="0" dirty="0">
              <a:latin typeface="+mn-ea"/>
            </a:endParaRPr>
          </a:p>
        </p:txBody>
      </p:sp>
      <p:pic>
        <p:nvPicPr>
          <p:cNvPr id="5" name="Picture 2" descr="9-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54158"/>
            <a:ext cx="8168640" cy="387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8454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5. </a:t>
            </a:r>
            <a:r>
              <a:rPr lang="zh-CN" altLang="en-US" b="1" dirty="0">
                <a:latin typeface="+mn-ea"/>
                <a:ea typeface="+mn-ea"/>
              </a:rPr>
              <a:t>异步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708" y="1527640"/>
            <a:ext cx="8976281" cy="533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42" y="1401712"/>
            <a:ext cx="9652442" cy="529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8927106" y="6322814"/>
            <a:ext cx="2091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Ref : UNP 6.2.6 </a:t>
            </a:r>
            <a:r>
              <a:rPr lang="zh-CN" altLang="en-US" dirty="0">
                <a:solidFill>
                  <a:srgbClr val="0070C0"/>
                </a:solidFill>
              </a:rPr>
              <a:t>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725848" y="165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4800" b="0">
                <a:solidFill>
                  <a:srgbClr val="000099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五种</a:t>
            </a:r>
            <a:r>
              <a:rPr lang="en-US" altLang="zh-CN" dirty="0"/>
              <a:t>IO</a:t>
            </a:r>
            <a:r>
              <a:rPr lang="zh-CN" altLang="en-US" dirty="0"/>
              <a:t>模型的比较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5848" y="1154113"/>
            <a:ext cx="10594975" cy="52085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+mn-ea"/>
              </a:rPr>
              <a:t>POSIX</a:t>
            </a:r>
            <a:r>
              <a:rPr lang="zh-CN" altLang="en-US" dirty="0">
                <a:latin typeface="+mn-ea"/>
              </a:rPr>
              <a:t>定义这两个术语如下：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同步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操作引起请求进程阻塞，知道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操作完成；</a:t>
            </a:r>
            <a:endParaRPr lang="zh-CN" altLang="en-US" sz="2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异步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操作不引起请求进程阻塞；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IO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的两个阶段都没有被阻塞，才能被称为异步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IO</a:t>
            </a:r>
            <a:endParaRPr lang="en-US" altLang="zh-CN" b="1" dirty="0">
              <a:solidFill>
                <a:srgbClr val="C00000"/>
              </a:solidFill>
              <a:latin typeface="+mn-ea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因此，阻塞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模型、非阻塞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模型、 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复用模型和信号驱动模型都是同步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模型；最后一种才是异步</a:t>
            </a:r>
            <a:r>
              <a:rPr lang="en-US" altLang="zh-CN" sz="2800" dirty="0">
                <a:latin typeface="+mn-ea"/>
              </a:rPr>
              <a:t>IO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dirty="0">
                <a:latin typeface="+mn-ea"/>
              </a:rPr>
              <a:t>实际编程中，这几种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模型经常根据需要混用</a:t>
            </a:r>
            <a:endParaRPr lang="zh-CN" altLang="en-US" dirty="0">
              <a:latin typeface="+mn-ea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首先要避免被阻塞，但是阻塞都不好？</a:t>
            </a: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在事件的检查点要阻塞</a:t>
            </a: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避免大量采用信号机制，主要原因是信号是异步的，将使程序变得很难编写。</a:t>
            </a:r>
            <a:endParaRPr lang="zh-CN" altLang="en-US" sz="2800" dirty="0">
              <a:latin typeface="+mn-ea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25848" y="165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4800" b="0">
                <a:solidFill>
                  <a:srgbClr val="000099"/>
                </a:solidFill>
                <a:latin typeface="+mn-ea"/>
                <a:cs typeface="+mj-cs"/>
              </a:defRPr>
            </a:lvl1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/>
              <a:t>同步与异步</a:t>
            </a:r>
            <a:r>
              <a:rPr lang="en-US" altLang="zh-CN" dirty="0"/>
              <a:t>IO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en-US" altLang="zh-CN" sz="4800" dirty="0">
                <a:solidFill>
                  <a:srgbClr val="000099"/>
                </a:solidFill>
                <a:latin typeface="+mn-ea"/>
                <a:ea typeface="+mn-ea"/>
              </a:rPr>
              <a:t>IO</a:t>
            </a:r>
            <a:r>
              <a:rPr kumimoji="1" lang="zh-CN" altLang="en-US" sz="4800" dirty="0">
                <a:solidFill>
                  <a:srgbClr val="000099"/>
                </a:solidFill>
                <a:latin typeface="+mn-ea"/>
                <a:ea typeface="+mn-ea"/>
              </a:rPr>
              <a:t>复用函数</a:t>
            </a:r>
            <a:r>
              <a:rPr kumimoji="1" lang="en-US" altLang="zh-CN" sz="4800" dirty="0">
                <a:solidFill>
                  <a:srgbClr val="000099"/>
                </a:solidFill>
                <a:latin typeface="+mn-ea"/>
                <a:ea typeface="+mn-ea"/>
              </a:rPr>
              <a:t>/</a:t>
            </a:r>
            <a:r>
              <a:rPr kumimoji="1" lang="zh-CN" altLang="en-US" sz="4800" dirty="0">
                <a:solidFill>
                  <a:srgbClr val="000099"/>
                </a:solidFill>
                <a:latin typeface="+mn-ea"/>
                <a:ea typeface="+mn-ea"/>
              </a:rPr>
              <a:t>系统调用</a:t>
            </a:r>
            <a:endParaRPr kumimoji="1" lang="zh-CN" altLang="en-US" sz="48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558925"/>
            <a:ext cx="10837862" cy="4864100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b="0" dirty="0"/>
              <a:t>IO</a:t>
            </a:r>
            <a:r>
              <a:rPr lang="zh-CN" altLang="en-US" b="0" dirty="0"/>
              <a:t>复用技术能够使能应用程序同时等待多个事件的发生</a:t>
            </a:r>
            <a:endParaRPr lang="zh-CN" altLang="en-US" b="0" dirty="0"/>
          </a:p>
          <a:p>
            <a:pPr eaLnBrk="1" hangingPunct="1">
              <a:lnSpc>
                <a:spcPct val="130000"/>
              </a:lnSpc>
            </a:pPr>
            <a:r>
              <a:rPr lang="en-US" altLang="zh-CN" b="0" dirty="0"/>
              <a:t>IO</a:t>
            </a:r>
            <a:r>
              <a:rPr lang="zh-CN" altLang="en-US" b="0" dirty="0"/>
              <a:t>复用技术的引入，使得网络编程的模式发生了巨大变化</a:t>
            </a:r>
            <a:endParaRPr lang="zh-CN" altLang="en-US" b="0" dirty="0"/>
          </a:p>
          <a:p>
            <a:pPr eaLnBrk="1" hangingPunct="1">
              <a:lnSpc>
                <a:spcPct val="130000"/>
              </a:lnSpc>
            </a:pPr>
            <a:r>
              <a:rPr lang="zh-CN" altLang="en-US" b="1" dirty="0"/>
              <a:t>常用的</a:t>
            </a:r>
            <a:r>
              <a:rPr lang="en-US" altLang="zh-CN" b="1" dirty="0"/>
              <a:t>IO</a:t>
            </a:r>
            <a:r>
              <a:rPr lang="zh-CN" altLang="en-US" b="1" dirty="0"/>
              <a:t>复用函数有</a:t>
            </a:r>
            <a:endParaRPr lang="zh-CN" altLang="en-US" b="1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select</a:t>
            </a:r>
            <a:r>
              <a:rPr lang="en-US" altLang="zh-CN" sz="2800" dirty="0">
                <a:solidFill>
                  <a:srgbClr val="FF0000"/>
                </a:solidFill>
              </a:rPr>
              <a:t>/poll/</a:t>
            </a:r>
            <a:r>
              <a:rPr lang="en-US" altLang="zh-CN" sz="2800" dirty="0" err="1">
                <a:solidFill>
                  <a:srgbClr val="FF0000"/>
                </a:solidFill>
              </a:rPr>
              <a:t>pselect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b="1" dirty="0" err="1">
                <a:solidFill>
                  <a:srgbClr val="FF0000"/>
                </a:solidFill>
              </a:rPr>
              <a:t>epoll</a:t>
            </a:r>
            <a:r>
              <a:rPr lang="en-US" altLang="zh-CN" sz="2800" b="1" dirty="0">
                <a:solidFill>
                  <a:srgbClr val="FF0000"/>
                </a:solidFill>
              </a:rPr>
              <a:t> (Linux)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kqueue</a:t>
            </a:r>
            <a:r>
              <a:rPr lang="en-US" altLang="zh-CN" sz="2800" dirty="0">
                <a:solidFill>
                  <a:srgbClr val="FF0000"/>
                </a:solidFill>
              </a:rPr>
              <a:t> (FreeBSD)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4210" y="5529907"/>
            <a:ext cx="892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select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及 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epoll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，参见 “第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6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章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~IO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复用技术部分扩展内容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.pptx”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urier" pitchFamily="2" charset="0"/>
              </a:rPr>
              <a:t>字节序的变换函数</a:t>
            </a:r>
            <a:endParaRPr lang="zh-CN" altLang="en-US" dirty="0">
              <a:latin typeface="Courier" pitchFamily="2" charset="0"/>
            </a:endParaRPr>
          </a:p>
          <a:p>
            <a:pPr lvl="1"/>
            <a:r>
              <a:rPr lang="zh-CN" altLang="en-US" dirty="0">
                <a:latin typeface="Courier" pitchFamily="2" charset="0"/>
              </a:rPr>
              <a:t>为了保持源代码的可移植性，提供字节序变换函数</a:t>
            </a:r>
            <a:endParaRPr lang="zh-CN" altLang="en-US" dirty="0">
              <a:latin typeface="Courier" pitchFamily="2" charset="0"/>
            </a:endParaRPr>
          </a:p>
          <a:p>
            <a:pPr marL="1020445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htons</a:t>
            </a:r>
            <a:endParaRPr lang="en-US" altLang="zh-CN" b="1" dirty="0">
              <a:latin typeface="Courier" pitchFamily="2" charset="0"/>
            </a:endParaRPr>
          </a:p>
          <a:p>
            <a:pPr marL="1020445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ntohs</a:t>
            </a:r>
            <a:endParaRPr lang="en-US" altLang="zh-CN" b="1" dirty="0">
              <a:latin typeface="Courier" pitchFamily="2" charset="0"/>
            </a:endParaRPr>
          </a:p>
          <a:p>
            <a:pPr marL="1020445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htonl</a:t>
            </a:r>
            <a:endParaRPr lang="en-US" altLang="zh-CN" b="1" dirty="0">
              <a:latin typeface="Courier" pitchFamily="2" charset="0"/>
            </a:endParaRPr>
          </a:p>
          <a:p>
            <a:pPr marL="1020445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ntohl</a:t>
            </a:r>
            <a:endParaRPr lang="en-US" altLang="zh-CN" b="1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&lt;</a:t>
            </a:r>
            <a:r>
              <a:rPr lang="en-US" altLang="zh-CN" dirty="0" err="1">
                <a:latin typeface="Courier" pitchFamily="2" charset="0"/>
              </a:rPr>
              <a:t>netinet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en-US" altLang="zh-CN" dirty="0" err="1">
                <a:latin typeface="Courier" pitchFamily="2" charset="0"/>
              </a:rPr>
              <a:t>in.h</a:t>
            </a:r>
            <a:r>
              <a:rPr lang="en-US" altLang="zh-CN" dirty="0">
                <a:latin typeface="Courier" pitchFamily="2" charset="0"/>
              </a:rPr>
              <a:t> &gt;</a:t>
            </a:r>
            <a:endParaRPr lang="en-US" altLang="zh-CN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&lt;</a:t>
            </a:r>
            <a:r>
              <a:rPr lang="en-US" altLang="zh-CN" dirty="0" err="1">
                <a:latin typeface="Courier" pitchFamily="2" charset="0"/>
              </a:rPr>
              <a:t>endian.h</a:t>
            </a:r>
            <a:r>
              <a:rPr lang="en-US" altLang="zh-CN" dirty="0">
                <a:latin typeface="Courier" pitchFamily="2" charset="0"/>
              </a:rPr>
              <a:t>&gt;  Linux</a:t>
            </a:r>
            <a:r>
              <a:rPr lang="zh-CN" altLang="en-US" dirty="0">
                <a:latin typeface="Courier" pitchFamily="2" charset="0"/>
              </a:rPr>
              <a:t>下</a:t>
            </a:r>
            <a:endParaRPr lang="zh-CN" altLang="en-US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05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9924" y="1262744"/>
            <a:ext cx="6234399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客户端</a:t>
            </a:r>
            <a:r>
              <a:rPr lang="en-US" altLang="zh-CN" sz="4400" b="1" dirty="0">
                <a:solidFill>
                  <a:srgbClr val="575757"/>
                </a:solidFill>
                <a:cs typeface="+mn-ea"/>
                <a:sym typeface="+mn-lt"/>
              </a:rPr>
              <a:t>&amp;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服务器程序设计</a:t>
            </a:r>
            <a:b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</a:b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核心问题解析 *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en-US" altLang="zh-CN" sz="3600" b="1" dirty="0">
                <a:solidFill>
                  <a:srgbClr val="575757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以仿</a:t>
            </a:r>
            <a:r>
              <a:rPr lang="en-GB" altLang="zh-CN" sz="3600" b="1" dirty="0">
                <a:solidFill>
                  <a:srgbClr val="575757"/>
                </a:solidFill>
                <a:cs typeface="+mn-ea"/>
                <a:sym typeface="+mn-lt"/>
              </a:rPr>
              <a:t>QQ</a:t>
            </a:r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多人即时通信</a:t>
            </a:r>
            <a:endParaRPr lang="en-US" altLang="zh-CN" sz="36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网络应用为例</a:t>
            </a:r>
            <a:endParaRPr lang="zh-CN" altLang="en-US" sz="3600" b="1" dirty="0">
              <a:solidFill>
                <a:srgbClr val="575757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rgbClr val="575757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C/S</a:t>
            </a:r>
            <a:r>
              <a:rPr kumimoji="1" lang="zh-CN" altLang="en-US" dirty="0"/>
              <a:t>模式及其优势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772" y="1245355"/>
            <a:ext cx="10515600" cy="5396248"/>
          </a:xfrm>
        </p:spPr>
        <p:txBody>
          <a:bodyPr/>
          <a:lstStyle/>
          <a:p>
            <a:r>
              <a:rPr lang="zh-CN" altLang="en-US" sz="2400" dirty="0"/>
              <a:t>客户端</a:t>
            </a:r>
            <a:r>
              <a:rPr lang="zh-CN" altLang="en-US" sz="2000" dirty="0"/>
              <a:t>（发起通信的应用程序）</a:t>
            </a:r>
            <a:endParaRPr lang="zh-CN" altLang="en-US" sz="2000" dirty="0"/>
          </a:p>
          <a:p>
            <a:pPr lvl="1"/>
            <a:r>
              <a:rPr lang="zh-CN" altLang="en-US" sz="2000" dirty="0"/>
              <a:t>主动与服务器联系，容易构建，往往不需要系统特权，直接与用户交互。</a:t>
            </a:r>
            <a:endParaRPr lang="zh-CN" altLang="en-US" sz="2000" dirty="0"/>
          </a:p>
          <a:p>
            <a:r>
              <a:rPr lang="zh-CN" altLang="en-US" sz="2400" dirty="0"/>
              <a:t>服务器</a:t>
            </a:r>
            <a:r>
              <a:rPr lang="zh-CN" altLang="en-US" sz="2000" dirty="0"/>
              <a:t>（等待接收并处理客户端通信请求的应用程序）</a:t>
            </a:r>
            <a:endParaRPr lang="zh-CN" altLang="en-US" sz="2000" dirty="0"/>
          </a:p>
          <a:p>
            <a:pPr lvl="1"/>
            <a:r>
              <a:rPr lang="zh-CN" altLang="en-US" sz="2000" dirty="0"/>
              <a:t>接收客户端请求；</a:t>
            </a:r>
            <a:endParaRPr lang="zh-CN" altLang="en-US" sz="2000" dirty="0"/>
          </a:p>
          <a:p>
            <a:pPr lvl="1"/>
            <a:r>
              <a:rPr lang="zh-CN" altLang="en-US" sz="2000" dirty="0"/>
              <a:t>执行必要的操作；</a:t>
            </a:r>
            <a:endParaRPr lang="zh-CN" altLang="en-US" sz="2000" dirty="0"/>
          </a:p>
          <a:p>
            <a:pPr lvl="1"/>
            <a:r>
              <a:rPr lang="zh-CN" altLang="en-US" sz="2000" dirty="0"/>
              <a:t>返回结果给客户。</a:t>
            </a:r>
            <a:endParaRPr lang="zh-CN" altLang="en-US" sz="2000" dirty="0"/>
          </a:p>
          <a:p>
            <a:r>
              <a:rPr lang="zh-CN" altLang="en-US" sz="2400" dirty="0"/>
              <a:t>有效解决约会问题</a:t>
            </a:r>
            <a:r>
              <a:rPr lang="en-US" altLang="zh-CN" sz="2400" i="1" dirty="0">
                <a:solidFill>
                  <a:srgbClr val="C00000"/>
                </a:solidFill>
              </a:rPr>
              <a:t>(</a:t>
            </a:r>
            <a:r>
              <a:rPr lang="en-GB" altLang="zh-CN" sz="2400" i="1" dirty="0">
                <a:solidFill>
                  <a:srgbClr val="C00000"/>
                </a:solidFill>
              </a:rPr>
              <a:t>rendezvous</a:t>
            </a:r>
            <a:r>
              <a:rPr lang="en-US" altLang="zh-CN" sz="2400" i="1" dirty="0">
                <a:solidFill>
                  <a:srgbClr val="C00000"/>
                </a:solidFill>
              </a:rPr>
              <a:t>)</a:t>
            </a:r>
            <a:endParaRPr lang="zh-CN" altLang="en-US" sz="2400" dirty="0"/>
          </a:p>
          <a:p>
            <a:pPr lvl="1"/>
            <a:r>
              <a:rPr lang="zh-CN" altLang="en-US" sz="2000" dirty="0"/>
              <a:t>同一时刻通行双方互发消息的概率很低；</a:t>
            </a:r>
            <a:endParaRPr lang="zh-CN" altLang="en-US" sz="2000" dirty="0"/>
          </a:p>
          <a:p>
            <a:pPr lvl="1"/>
            <a:r>
              <a:rPr lang="zh-CN" altLang="en-US" sz="2000" dirty="0"/>
              <a:t>通信一方启动后一直等待对方的联系更加可靠；</a:t>
            </a:r>
            <a:endParaRPr lang="zh-CN" altLang="en-US" sz="2000" dirty="0"/>
          </a:p>
          <a:p>
            <a:pPr lvl="1"/>
            <a:r>
              <a:rPr lang="zh-CN" altLang="en-US" sz="2000" dirty="0"/>
              <a:t>通信一方启动后一直运行，不会再增加</a:t>
            </a:r>
            <a:r>
              <a:rPr lang="en-GB" altLang="zh-CN" sz="2000" dirty="0"/>
              <a:t>TCP/IP</a:t>
            </a:r>
            <a:r>
              <a:rPr lang="zh-CN" altLang="en-US" sz="2000" dirty="0"/>
              <a:t>的复杂性。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因为服务已经运行，服务器收到对方消息时不用考虑该启动什么服务</a:t>
            </a:r>
            <a:endParaRPr lang="en-US" altLang="zh-CN" sz="18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服务器特权和复杂性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55905">
              <a:spcBef>
                <a:spcPts val="300"/>
              </a:spcBef>
              <a:spcAft>
                <a:spcPts val="300"/>
              </a:spcAft>
              <a:buFont typeface="Wingdings 3" panose="05040102010807070707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服务器经常需要访问受操作系统保护的资源：需要系统特权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5760" indent="-255905">
              <a:spcBef>
                <a:spcPts val="300"/>
              </a:spcBef>
              <a:spcAft>
                <a:spcPts val="300"/>
              </a:spcAft>
              <a:buFont typeface="Wingdings 3" panose="05040102010807070707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服务器不能把特权传递给使用服务的客户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5760" indent="-255905">
              <a:spcBef>
                <a:spcPts val="300"/>
              </a:spcBef>
              <a:spcAft>
                <a:spcPts val="300"/>
              </a:spcAft>
              <a:buFont typeface="Wingdings 3" panose="05040102010807070707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服务器需要处理的安全问题：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9790" lvl="2">
              <a:spcBef>
                <a:spcPts val="300"/>
              </a:spcBef>
              <a:spcAft>
                <a:spcPts val="300"/>
              </a:spcAft>
              <a:buFont typeface="Wingdings 2" panose="05020102010507070707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鉴别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：验证客户身份</a:t>
            </a:r>
            <a:endParaRPr lang="zh-CN" altLang="en-US" sz="2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9790" lvl="2">
              <a:spcBef>
                <a:spcPts val="300"/>
              </a:spcBef>
              <a:spcAft>
                <a:spcPts val="300"/>
              </a:spcAft>
              <a:buFont typeface="Wingdings 2" panose="05020102010507070707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：判断某个客户是否可以使用服务器提供的服务</a:t>
            </a:r>
            <a:endParaRPr lang="zh-CN" altLang="en-US" sz="2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9790" lvl="2">
              <a:spcBef>
                <a:spcPts val="300"/>
              </a:spcBef>
              <a:spcAft>
                <a:spcPts val="300"/>
              </a:spcAft>
              <a:buFont typeface="Wingdings 2" panose="05020102010507070707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：确保数据不被无意泄漏或者损坏</a:t>
            </a:r>
            <a:endParaRPr lang="zh-CN" altLang="en-US" sz="2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9790" lvl="2">
              <a:spcBef>
                <a:spcPts val="300"/>
              </a:spcBef>
              <a:spcAft>
                <a:spcPts val="300"/>
              </a:spcAft>
              <a:buFont typeface="Wingdings 2" panose="05020102010507070707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：防止未经授权访问信息</a:t>
            </a:r>
            <a:endParaRPr lang="zh-CN" altLang="en-US" sz="2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9790" lvl="2">
              <a:spcBef>
                <a:spcPts val="300"/>
              </a:spcBef>
              <a:spcAft>
                <a:spcPts val="300"/>
              </a:spcAft>
              <a:buFont typeface="Wingdings 2" panose="05020102010507070707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：确保网络程序不能滥用系统资源</a:t>
            </a:r>
            <a:endParaRPr lang="zh-CN" altLang="en-US" sz="26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5760" indent="-255905">
              <a:spcBef>
                <a:spcPts val="300"/>
              </a:spcBef>
              <a:spcAft>
                <a:spcPts val="300"/>
              </a:spcAft>
              <a:buFont typeface="Wingdings 3" panose="05040102010807070707"/>
              <a:buChar char=""/>
              <a:defRPr/>
            </a:pPr>
            <a:r>
              <a:rPr lang="zh-CN" altLang="en-US" sz="2600" dirty="0">
                <a:solidFill>
                  <a:srgbClr val="FF33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特权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导致了服务器软件的复杂性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247650" y="18192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啊是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仿</a:t>
            </a:r>
            <a:r>
              <a:rPr kumimoji="1" lang="en-GB" altLang="zh-CN" dirty="0"/>
              <a:t>QQ</a:t>
            </a:r>
            <a:r>
              <a:rPr kumimoji="1" lang="zh-CN" altLang="en-US" dirty="0"/>
              <a:t>多人即时通信网络应用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Courier" pitchFamily="2" charset="0"/>
              </a:rPr>
              <a:t>撰写程序，基于命令行界面，实现仿</a:t>
            </a:r>
            <a:r>
              <a:rPr kumimoji="1" lang="en-US" altLang="zh-CN" dirty="0">
                <a:latin typeface="Courier" pitchFamily="2" charset="0"/>
              </a:rPr>
              <a:t>QQ</a:t>
            </a:r>
            <a:r>
              <a:rPr kumimoji="1" lang="zh-CN" altLang="en-US" dirty="0">
                <a:latin typeface="Courier" pitchFamily="2" charset="0"/>
              </a:rPr>
              <a:t>的多人即时通信网络应用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  <a:latin typeface="Courier" pitchFamily="2" charset="0"/>
              </a:rPr>
              <a:t>客户端功能需求：</a:t>
            </a:r>
            <a:endParaRPr kumimoji="1" lang="en-US" altLang="zh-CN" dirty="0">
              <a:solidFill>
                <a:srgbClr val="C00000"/>
              </a:solidFill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注册、登录、退出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查看在线用户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发送单播消息（指定在线用户）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发送广播消息（全部在线用户）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  <a:latin typeface="Courier" pitchFamily="2" charset="0"/>
              </a:rPr>
              <a:t>服务器功能需求：</a:t>
            </a:r>
            <a:endParaRPr kumimoji="1" lang="en-US" altLang="zh-CN" dirty="0">
              <a:solidFill>
                <a:srgbClr val="C00000"/>
              </a:solidFill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注册登录管理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维护在线用户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客户消息转发（单播、广播）</a:t>
            </a:r>
            <a:endParaRPr kumimoji="1" lang="zh-CN" altLang="en-US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10384858" cy="788738"/>
          </a:xfrm>
        </p:spPr>
        <p:txBody>
          <a:bodyPr/>
          <a:lstStyle/>
          <a:p>
            <a:r>
              <a:rPr kumimoji="1" lang="zh-CN" altLang="en-US" dirty="0">
                <a:latin typeface="Gill Sans MT" panose="020B0502020104020203" pitchFamily="34" charset="0"/>
              </a:rPr>
              <a:t>通信模式与协议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5299" y="1056550"/>
            <a:ext cx="10869387" cy="4666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通信模式：   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 vs. P2P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？ 还是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或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P2P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混合？</a:t>
            </a:r>
            <a:endParaRPr kumimoji="1"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urier" pitchFamily="2" charset="0"/>
              </a:rPr>
              <a:t>C/S</a:t>
            </a:r>
            <a:r>
              <a:rPr kumimoji="1" lang="zh-CN" altLang="en-US" sz="2400" dirty="0">
                <a:latin typeface="Courier" pitchFamily="2" charset="0"/>
              </a:rPr>
              <a:t>模式：客户端之间的消息传递全部由服务器中转</a:t>
            </a:r>
            <a:endParaRPr kumimoji="1" lang="en-US" altLang="zh-CN" sz="2400" dirty="0">
              <a:latin typeface="Courier" pitchFamily="2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纯</a:t>
            </a:r>
            <a:r>
              <a:rPr kumimoji="1" lang="en-US" altLang="zh-CN" sz="2400" dirty="0">
                <a:latin typeface="Courier" pitchFamily="2" charset="0"/>
              </a:rPr>
              <a:t>P2P</a:t>
            </a:r>
            <a:r>
              <a:rPr kumimoji="1" lang="zh-CN" altLang="en-US" sz="2400" dirty="0">
                <a:latin typeface="Courier" pitchFamily="2" charset="0"/>
              </a:rPr>
              <a:t>模式：客户端之间自行发现</a:t>
            </a:r>
            <a:r>
              <a:rPr kumimoji="1" lang="en-US" altLang="zh-CN" sz="2400" dirty="0">
                <a:latin typeface="Courier" pitchFamily="2" charset="0"/>
              </a:rPr>
              <a:t>…</a:t>
            </a:r>
            <a:r>
              <a:rPr kumimoji="1" lang="zh-CN" altLang="en-US" sz="2400" dirty="0">
                <a:latin typeface="Courier" pitchFamily="2" charset="0"/>
              </a:rPr>
              <a:t>难，不靠谱！</a:t>
            </a:r>
            <a:endParaRPr kumimoji="1" lang="en-US" altLang="zh-CN" sz="2400" dirty="0">
              <a:latin typeface="Courier" pitchFamily="2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urier" pitchFamily="2" charset="0"/>
              </a:rPr>
              <a:t>C/S&amp;P2P</a:t>
            </a:r>
            <a:r>
              <a:rPr kumimoji="1" lang="zh-CN" altLang="en-US" sz="2400" dirty="0">
                <a:latin typeface="Courier" pitchFamily="2" charset="0"/>
              </a:rPr>
              <a:t>混合：主流模式</a:t>
            </a:r>
            <a:endParaRPr kumimoji="1" lang="zh-CN" altLang="en-US" sz="2400" dirty="0">
              <a:latin typeface="Courier" pitchFamily="2" charset="0"/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传输层协议：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TCP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UDP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？</a:t>
            </a:r>
            <a:endParaRPr kumimoji="1"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多人即时消息通信，消息的可靠性传输非常重要。</a:t>
            </a:r>
            <a:endParaRPr kumimoji="1" lang="en-US" altLang="zh-CN" sz="2400" dirty="0">
              <a:latin typeface="Courier" pitchFamily="2" charset="0"/>
            </a:endParaRPr>
          </a:p>
          <a:p>
            <a:pPr marL="1143000" lvl="2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选择</a:t>
            </a:r>
            <a:r>
              <a:rPr kumimoji="1" lang="en-US" altLang="zh-CN" sz="2400" dirty="0">
                <a:latin typeface="Courier" pitchFamily="2" charset="0"/>
              </a:rPr>
              <a:t>UDP</a:t>
            </a:r>
            <a:r>
              <a:rPr kumimoji="1" lang="zh-CN" altLang="en-US" sz="2400" dirty="0">
                <a:latin typeface="Courier" pitchFamily="2" charset="0"/>
              </a:rPr>
              <a:t>：即时性好，但可靠性无保障，需应用层协议支持</a:t>
            </a:r>
            <a:endParaRPr kumimoji="1" lang="en-US" altLang="zh-CN" sz="2400" dirty="0">
              <a:latin typeface="Courier" pitchFamily="2" charset="0"/>
            </a:endParaRPr>
          </a:p>
          <a:p>
            <a:pPr marL="1143000" lvl="2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选择</a:t>
            </a:r>
            <a:r>
              <a:rPr kumimoji="1" lang="en-US" altLang="zh-CN" sz="2400" dirty="0">
                <a:latin typeface="Courier" pitchFamily="2" charset="0"/>
              </a:rPr>
              <a:t>TCP</a:t>
            </a:r>
            <a:r>
              <a:rPr kumimoji="1" lang="zh-CN" altLang="en-US" sz="2400" dirty="0">
                <a:latin typeface="Courier" pitchFamily="2" charset="0"/>
              </a:rPr>
              <a:t>：可靠性有保障，即时性可能有影响，但可以容忍</a:t>
            </a:r>
            <a:endParaRPr kumimoji="1" lang="en-US" altLang="zh-CN" sz="240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核心设计问题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428"/>
            <a:ext cx="10515600" cy="5440126"/>
          </a:xfrm>
        </p:spPr>
        <p:txBody>
          <a:bodyPr/>
          <a:lstStyle/>
          <a:p>
            <a:r>
              <a:rPr kumimoji="1" lang="zh-CN" altLang="en-US" sz="2400" dirty="0"/>
              <a:t>通信模式与协议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客户端程序设计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服务器程序设计</a:t>
            </a:r>
            <a:endParaRPr kumimoji="1"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4040370" y="755980"/>
            <a:ext cx="37538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C/S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vs.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P2P 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传输层</a:t>
            </a:r>
            <a:r>
              <a:rPr kumimoji="1" lang="en-US" altLang="zh-CN" sz="2000" dirty="0"/>
              <a:t>UDP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vs. TCP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应用层协议交互流程？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应用层协议</a:t>
            </a:r>
            <a:r>
              <a:rPr kumimoji="1" lang="en-US" altLang="zh-CN" sz="2000" dirty="0"/>
              <a:t>PDU</a:t>
            </a:r>
            <a:r>
              <a:rPr kumimoji="1" lang="zh-CN" altLang="en-US" sz="2000" dirty="0"/>
              <a:t>设计？</a:t>
            </a:r>
            <a:endParaRPr kumimoji="1"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4040370" y="2571309"/>
            <a:ext cx="57522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如何指定服务器？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PDU</a:t>
            </a:r>
            <a:r>
              <a:rPr kumimoji="1" lang="zh-CN" altLang="en-US" sz="2000" dirty="0"/>
              <a:t>的解析处理与构建？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是否需要多进程或多线程设计？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如何结束通信？</a:t>
            </a:r>
            <a:endParaRPr kumimoji="1" lang="en-US" altLang="zh-CN" sz="2000" dirty="0"/>
          </a:p>
        </p:txBody>
      </p:sp>
      <p:sp>
        <p:nvSpPr>
          <p:cNvPr id="6" name="左大括号 5"/>
          <p:cNvSpPr/>
          <p:nvPr/>
        </p:nvSpPr>
        <p:spPr>
          <a:xfrm>
            <a:off x="3370520" y="813704"/>
            <a:ext cx="925033" cy="16122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3370519" y="2632833"/>
            <a:ext cx="925033" cy="1665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40369" y="4487194"/>
            <a:ext cx="77270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如何指定监听地址？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PDU</a:t>
            </a:r>
            <a:r>
              <a:rPr kumimoji="1" lang="zh-CN" altLang="en-US" sz="2000" dirty="0"/>
              <a:t>的解析处理与构建？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循环 </a:t>
            </a:r>
            <a:r>
              <a:rPr kumimoji="1" lang="en-US" altLang="zh-CN" sz="2000" dirty="0"/>
              <a:t>vs. </a:t>
            </a:r>
            <a:r>
              <a:rPr kumimoji="1" lang="zh-CN" altLang="en-US" sz="2000" dirty="0"/>
              <a:t>并发？若并发：多进程</a:t>
            </a:r>
            <a:r>
              <a:rPr kumimoji="1" lang="en-US" altLang="zh-CN" sz="2000" dirty="0"/>
              <a:t> vs.</a:t>
            </a:r>
            <a:r>
              <a:rPr kumimoji="1" lang="zh-CN" altLang="en-US" sz="2000" dirty="0"/>
              <a:t> 多线程 </a:t>
            </a:r>
            <a:r>
              <a:rPr kumimoji="1" lang="en-US" altLang="zh-CN" sz="2000" dirty="0"/>
              <a:t>vs. I/O</a:t>
            </a:r>
            <a:r>
              <a:rPr kumimoji="1" lang="zh-CN" altLang="en-US" sz="2000" dirty="0"/>
              <a:t>复用？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注册登录用户如何管理？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数据如何转发？</a:t>
            </a:r>
            <a:endParaRPr kumimoji="1" lang="en-US" altLang="zh-CN" sz="2000" dirty="0"/>
          </a:p>
        </p:txBody>
      </p:sp>
      <p:sp>
        <p:nvSpPr>
          <p:cNvPr id="9" name="左大括号 8"/>
          <p:cNvSpPr/>
          <p:nvPr/>
        </p:nvSpPr>
        <p:spPr>
          <a:xfrm>
            <a:off x="3370519" y="4548718"/>
            <a:ext cx="925033" cy="20749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10384858" cy="788738"/>
          </a:xfrm>
        </p:spPr>
        <p:txBody>
          <a:bodyPr/>
          <a:lstStyle/>
          <a:p>
            <a:r>
              <a:rPr kumimoji="1" lang="zh-CN" altLang="en-US" dirty="0">
                <a:latin typeface="Gill Sans MT" panose="020B0502020104020203" pitchFamily="34" charset="0"/>
              </a:rPr>
              <a:t>通信模式与协议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643" y="1177822"/>
            <a:ext cx="6210222" cy="4027063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应用层协议交互流程？</a:t>
            </a:r>
            <a:endParaRPr kumimoji="1"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注册流程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登录流程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在线状态维护流程（心跳机制）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客户端发起心跳 </a:t>
            </a:r>
            <a:r>
              <a:rPr kumimoji="1" lang="en-US" altLang="zh-CN" dirty="0">
                <a:latin typeface="Gill Sans MT" panose="020B0502020104020203" pitchFamily="34" charset="0"/>
              </a:rPr>
              <a:t>vs. </a:t>
            </a:r>
            <a:r>
              <a:rPr kumimoji="1" lang="zh-CN" altLang="en-US" dirty="0">
                <a:latin typeface="Gill Sans MT" panose="020B0502020104020203" pitchFamily="34" charset="0"/>
              </a:rPr>
              <a:t>服务器发起心跳？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转发流程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指定单个在线用户单播流程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面向全部在线用户广播流程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444343" y="1177822"/>
            <a:ext cx="5635897" cy="4123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ea"/>
              <a:buAutoNum type="circleNumDbPlain" startAt="4"/>
            </a:pP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应用层协议</a:t>
            </a:r>
            <a:r>
              <a:rPr kumimoji="1"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设计？</a:t>
            </a:r>
            <a:endParaRPr kumimoji="1"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kumimoji="1" lang="en-US" altLang="zh-CN" dirty="0">
                <a:latin typeface="Gill Sans MT" panose="020B0502020104020203" pitchFamily="34" charset="0"/>
              </a:rPr>
              <a:t>Header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+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Payload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遵循</a:t>
            </a:r>
            <a:r>
              <a:rPr kumimoji="1" lang="en-US" altLang="zh-CN" dirty="0">
                <a:latin typeface="Gill Sans MT" panose="020B0502020104020203" pitchFamily="34" charset="0"/>
              </a:rPr>
              <a:t>JSON-RPC2.0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2"/>
            <a:r>
              <a:rPr kumimoji="1" lang="en-US" altLang="zh-CN" dirty="0">
                <a:latin typeface="Gill Sans MT" panose="020B0502020104020203" pitchFamily="34" charset="0"/>
              </a:rPr>
              <a:t>What is JSON?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3"/>
            <a:r>
              <a:rPr kumimoji="1" lang="en-US" altLang="zh-CN" sz="2000" dirty="0">
                <a:latin typeface="Gill Sans MT" panose="020B0502020104020203" pitchFamily="34" charset="0"/>
                <a:hlinkClick r:id="rId1"/>
              </a:rPr>
              <a:t>https://www.ietf.org/rfc/rfc4627.txt</a:t>
            </a:r>
            <a:endParaRPr kumimoji="1" lang="en-US" altLang="zh-CN" sz="2000" dirty="0">
              <a:latin typeface="Gill Sans MT" panose="020B0502020104020203" pitchFamily="34" charset="0"/>
            </a:endParaRP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JSON-RPC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3"/>
            <a:r>
              <a:rPr lang="en-GB" altLang="zh-CN" sz="2000" dirty="0">
                <a:latin typeface="Gill Sans MT" panose="020B0502020104020203" pitchFamily="34" charset="0"/>
                <a:hlinkClick r:id="rId2"/>
              </a:rPr>
              <a:t>https://www.</a:t>
            </a:r>
            <a:r>
              <a:rPr lang="en-GB" altLang="zh-CN" sz="2000" b="1" dirty="0">
                <a:latin typeface="Gill Sans MT" panose="020B0502020104020203" pitchFamily="34" charset="0"/>
                <a:hlinkClick r:id="rId2"/>
              </a:rPr>
              <a:t>jsonrpc</a:t>
            </a:r>
            <a:r>
              <a:rPr lang="en-GB" altLang="zh-CN" sz="2000" dirty="0">
                <a:latin typeface="Gill Sans MT" panose="020B0502020104020203" pitchFamily="34" charset="0"/>
                <a:hlinkClick r:id="rId2"/>
              </a:rPr>
              <a:t>.org/ 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3"/>
            <a:r>
              <a:rPr lang="zh-CN" altLang="en-US" dirty="0">
                <a:latin typeface="Gill Sans MT" panose="020B0502020104020203" pitchFamily="34" charset="0"/>
              </a:rPr>
              <a:t>请求对象：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3"/>
            <a:r>
              <a:rPr kumimoji="1" lang="zh-CN" altLang="en-US" dirty="0">
                <a:latin typeface="Gill Sans MT" panose="020B0502020104020203" pitchFamily="34" charset="0"/>
              </a:rPr>
              <a:t>响应对象：</a:t>
            </a:r>
            <a:r>
              <a:rPr kumimoji="1" lang="en-US" altLang="zh-CN" dirty="0">
                <a:latin typeface="Gill Sans MT" panose="020B0502020104020203" pitchFamily="34" charset="0"/>
              </a:rPr>
              <a:t>result</a:t>
            </a:r>
            <a:r>
              <a:rPr kumimoji="1" lang="zh-CN" altLang="en-US" dirty="0">
                <a:latin typeface="Gill Sans MT" panose="020B0502020104020203" pitchFamily="34" charset="0"/>
              </a:rPr>
              <a:t>｜</a:t>
            </a:r>
            <a:r>
              <a:rPr kumimoji="1" lang="en-US" altLang="zh-CN" dirty="0">
                <a:latin typeface="Gill Sans MT" panose="020B0502020104020203" pitchFamily="34" charset="0"/>
              </a:rPr>
              <a:t>error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6149" y="5553228"/>
            <a:ext cx="670727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8F8F2"/>
                </a:solidFill>
                <a:latin typeface="Gill Sans MT" panose="020B0502020104020203" pitchFamily="34" charset="0"/>
              </a:rPr>
              <a:t>↘︎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{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jsonrpc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"2.0"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"method"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"subtract"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params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[</a:t>
            </a:r>
            <a:r>
              <a:rPr lang="en-GB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42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-GB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23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],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"id"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} </a:t>
            </a:r>
            <a:endParaRPr lang="en-GB" altLang="zh-CN" dirty="0">
              <a:solidFill>
                <a:srgbClr val="F8F8F2"/>
              </a:solidFill>
              <a:latin typeface="Gill Sans MT" panose="020B0502020104020203" pitchFamily="34" charset="0"/>
            </a:endParaRPr>
          </a:p>
          <a:p>
            <a:r>
              <a:rPr lang="zh-CN" altLang="en-US" dirty="0">
                <a:solidFill>
                  <a:srgbClr val="F8F8F2"/>
                </a:solidFill>
                <a:latin typeface="Gill Sans MT" panose="020B0502020104020203" pitchFamily="34" charset="0"/>
              </a:rPr>
              <a:t>↖︎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{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jsonrpc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"2.0"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"result"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19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-GB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"id"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-GB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</a:t>
            </a:r>
            <a:r>
              <a:rPr lang="en-GB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}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客户端程序设计</a:t>
            </a:r>
            <a:endParaRPr kumimoji="1"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39624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如何指定服务器？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Gill Sans MT" panose="020B0502020104020203" pitchFamily="34" charset="0"/>
              </a:rPr>
              <a:t>硬编码｜命令行参数｜配置文件</a:t>
            </a:r>
            <a:endParaRPr lang="zh-CN" altLang="en-US" sz="2000" dirty="0">
              <a:latin typeface="Gill Sans MT" panose="020B0502020104020203" pitchFamily="34" charset="0"/>
            </a:endParaRPr>
          </a:p>
          <a:p>
            <a:r>
              <a:rPr lang="en-GB" altLang="zh-CN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的解析处理与构建？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JSON</a:t>
            </a:r>
            <a:r>
              <a:rPr lang="zh-CN" altLang="en-US" sz="2000" dirty="0">
                <a:latin typeface="Courier" pitchFamily="2" charset="0"/>
              </a:rPr>
              <a:t>解析与构建：</a:t>
            </a:r>
            <a:r>
              <a:rPr lang="en-US" altLang="zh-CN" sz="2000" dirty="0" err="1">
                <a:latin typeface="Gill Sans MT" panose="020B0502020104020203" pitchFamily="34" charset="0"/>
              </a:rPr>
              <a:t>cJSON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GB" altLang="zh-CN" sz="2000" dirty="0">
                <a:latin typeface="Gill Sans MT" panose="020B0502020104020203" pitchFamily="34" charset="0"/>
                <a:hlinkClick r:id="rId1"/>
              </a:rPr>
              <a:t>https://github.com/DaveGamble/cJSON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 PDU</a:t>
            </a:r>
            <a:r>
              <a:rPr lang="zh-CN" altLang="en-US" sz="2000" dirty="0">
                <a:latin typeface="Courier" pitchFamily="2" charset="0"/>
              </a:rPr>
              <a:t>解析与构建：</a:t>
            </a:r>
            <a:r>
              <a:rPr lang="en-US" altLang="zh-CN" sz="2000" dirty="0">
                <a:latin typeface="Gill Sans MT" panose="020B0502020104020203" pitchFamily="34" charset="0"/>
              </a:rPr>
              <a:t>JSON-RPC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2.0</a:t>
            </a:r>
            <a:endParaRPr lang="zh-CN" altLang="en-US" sz="20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是否需要多进程或多线程设计？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Courier" pitchFamily="2" charset="0"/>
              </a:rPr>
              <a:t>设计为消息收发分离，提高效率；</a:t>
            </a:r>
            <a:endParaRPr lang="zh-CN" altLang="en-US" sz="2000" dirty="0">
              <a:latin typeface="Courier" pitchFamily="2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如何结束通信？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Courier" pitchFamily="2" charset="0"/>
              </a:rPr>
              <a:t>约定通信结束符</a:t>
            </a:r>
            <a:endParaRPr lang="en-US" altLang="zh-CN" sz="2000" dirty="0">
              <a:latin typeface="Courier" pitchFamily="2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如何构建命令行指令框架？</a:t>
            </a:r>
            <a:r>
              <a:rPr lang="zh-CN" altLang="en-US" sz="2400">
                <a:solidFill>
                  <a:srgbClr val="C00000"/>
                </a:solidFill>
                <a:latin typeface="Gill Sans MT" panose="020B0502020104020203" pitchFamily="34" charset="0"/>
              </a:rPr>
              <a:t>或者退而求其次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，采用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语言综合实验设计过的菜单框架？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C</a:t>
            </a:r>
            <a:r>
              <a:rPr lang="zh-CN" altLang="en-US" sz="2000" dirty="0">
                <a:latin typeface="Courier" pitchFamily="2" charset="0"/>
              </a:rPr>
              <a:t>语言功底，无限循环框架</a:t>
            </a:r>
            <a:endParaRPr lang="zh-CN" altLang="en-US" sz="200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服务器程序设计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627903"/>
          </a:xfrm>
        </p:spPr>
        <p:txBody>
          <a:bodyPr/>
          <a:lstStyle/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如何指定监听地址？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硬编码｜命令行参数｜配置文件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的解析处理与构建？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 同客户端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循环 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并发？若并发：多进程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vs.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多线程 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I/O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复用？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Iterative Connectionless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Iterative Connection-Oriented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Concurrent Connectionless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Concurrent Connection-Oriented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38026" y="5579768"/>
            <a:ext cx="5360442" cy="923972"/>
          </a:xfrm>
          <a:prstGeom prst="rect">
            <a:avLst/>
          </a:prstGeom>
          <a:solidFill>
            <a:srgbClr val="FEC064"/>
          </a:solidFill>
          <a:ln w="57150">
            <a:solidFill>
              <a:srgbClr val="000000"/>
            </a:solidFill>
            <a:miter lim="800000"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Iterative</a:t>
            </a:r>
            <a:endParaRPr lang="en-US" altLang="zh-CN" b="1" u="sng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Small, fixed size requests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Easy to program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38026" y="4240297"/>
            <a:ext cx="5360442" cy="1200971"/>
          </a:xfrm>
          <a:prstGeom prst="rect">
            <a:avLst/>
          </a:prstGeom>
          <a:solidFill>
            <a:srgbClr val="65CFD7"/>
          </a:solidFill>
          <a:ln w="57150">
            <a:solidFill>
              <a:srgbClr val="000000"/>
            </a:solidFill>
            <a:miter lim="800000"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Concurrent</a:t>
            </a:r>
            <a:endParaRPr lang="en-US" altLang="zh-CN" b="1" u="sng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Large or variable size requests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Harder to program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Typically uses more system resources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38026" y="520131"/>
            <a:ext cx="5360442" cy="1477970"/>
          </a:xfrm>
          <a:prstGeom prst="rect">
            <a:avLst/>
          </a:prstGeom>
          <a:solidFill>
            <a:srgbClr val="65CFD7"/>
          </a:solidFill>
          <a:ln w="57150">
            <a:solidFill>
              <a:srgbClr val="000000"/>
            </a:solidFill>
            <a:miter lim="800000"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Connection-Oriented</a:t>
            </a:r>
            <a:endParaRPr lang="en-US" altLang="zh-CN" b="1" u="sng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endParaRPr lang="en-US" altLang="zh-CN" b="1" u="sng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EASY TO PROGRAM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transport protocol handles the tough stuff.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requires separate socket for each connection.</a:t>
            </a:r>
            <a:endParaRPr lang="en-US" altLang="zh-CN" b="1" dirty="0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338026" y="2090498"/>
            <a:ext cx="5360442" cy="1200971"/>
          </a:xfrm>
          <a:prstGeom prst="rect">
            <a:avLst/>
          </a:prstGeom>
          <a:solidFill>
            <a:srgbClr val="FEC064"/>
          </a:solidFill>
          <a:ln w="57150">
            <a:solidFill>
              <a:srgbClr val="000000"/>
            </a:solidFill>
            <a:miter lim="800000"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Connectionless</a:t>
            </a:r>
            <a:endParaRPr lang="en-US" altLang="zh-CN" b="1" u="sng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endParaRPr lang="en-US" altLang="zh-CN" b="1" u="sng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less overhead</a:t>
            </a:r>
            <a:endParaRPr lang="en-US" altLang="zh-CN" b="1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no limitation on number of clients</a:t>
            </a:r>
            <a:endParaRPr lang="en-US" altLang="zh-CN" b="1"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服务器程序设计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627903"/>
          </a:xfrm>
        </p:spPr>
        <p:txBody>
          <a:bodyPr/>
          <a:lstStyle/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注册登录用户如何管理？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注册用户应该持久化存储，本案例简化为内存存储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登录用户则需</a:t>
            </a:r>
            <a:r>
              <a:rPr lang="en-US" altLang="zh-CN" dirty="0">
                <a:latin typeface="Gill Sans MT" panose="020B0502020104020203" pitchFamily="34" charset="0"/>
              </a:rPr>
              <a:t>Session</a:t>
            </a:r>
            <a:r>
              <a:rPr lang="zh-CN" altLang="en-US" dirty="0">
                <a:latin typeface="Gill Sans MT" panose="020B0502020104020203" pitchFamily="34" charset="0"/>
              </a:rPr>
              <a:t>维护，可采用</a:t>
            </a:r>
            <a:r>
              <a:rPr lang="en-US" altLang="zh-CN" dirty="0">
                <a:latin typeface="Gill Sans MT" panose="020B0502020104020203" pitchFamily="34" charset="0"/>
              </a:rPr>
              <a:t>Hash</a:t>
            </a:r>
            <a:r>
              <a:rPr lang="zh-CN" altLang="en-US" dirty="0">
                <a:latin typeface="Gill Sans MT" panose="020B0502020104020203" pitchFamily="34" charset="0"/>
              </a:rPr>
              <a:t>表存储管理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建议采用</a:t>
            </a:r>
            <a:r>
              <a:rPr lang="en-US" altLang="zh-CN" dirty="0">
                <a:latin typeface="Gill Sans MT" panose="020B0502020104020203" pitchFamily="34" charset="0"/>
              </a:rPr>
              <a:t>Linux</a:t>
            </a:r>
            <a:r>
              <a:rPr lang="zh-CN" altLang="en-US" dirty="0">
                <a:latin typeface="Gill Sans MT" panose="020B0502020104020203" pitchFamily="34" charset="0"/>
              </a:rPr>
              <a:t>内核链表进行迁移使用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数据如何转发？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dirty="0">
                <a:latin typeface="Gill Sans MT" panose="020B0502020104020203" pitchFamily="34" charset="0"/>
              </a:rPr>
              <a:t>建立应用层路由机制，可执行：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2"/>
            <a:r>
              <a:rPr lang="zh-CN" altLang="en-US" sz="2400" dirty="0">
                <a:latin typeface="Gill Sans MT" panose="020B0502020104020203" pitchFamily="34" charset="0"/>
              </a:rPr>
              <a:t>在线用户查询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2"/>
            <a:r>
              <a:rPr lang="zh-CN" altLang="en-US" sz="2400" dirty="0">
                <a:latin typeface="Gill Sans MT" panose="020B0502020104020203" pitchFamily="34" charset="0"/>
              </a:rPr>
              <a:t>根据查询到的</a:t>
            </a:r>
            <a:r>
              <a:rPr lang="en-US" altLang="zh-CN" sz="2400" dirty="0">
                <a:latin typeface="Gill Sans MT" panose="020B0502020104020203" pitchFamily="34" charset="0"/>
              </a:rPr>
              <a:t>IP</a:t>
            </a:r>
            <a:r>
              <a:rPr lang="zh-CN" altLang="en-US" sz="2400" dirty="0">
                <a:latin typeface="Gill Sans MT" panose="020B0502020104020203" pitchFamily="34" charset="0"/>
              </a:rPr>
              <a:t>、端口进行单播或组播转发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urier" pitchFamily="2" charset="0"/>
              </a:rPr>
              <a:t>主机字节序变为网络字节序</a:t>
            </a:r>
            <a:endParaRPr lang="en-US" altLang="zh-CN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uint16_t  </a:t>
            </a:r>
            <a:r>
              <a:rPr lang="en-US" altLang="zh-CN" dirty="0" err="1">
                <a:latin typeface="Courier" pitchFamily="2" charset="0"/>
              </a:rPr>
              <a:t>htons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hostshort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US" altLang="zh-CN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uint32_t  </a:t>
            </a:r>
            <a:r>
              <a:rPr lang="en-US" altLang="zh-CN" dirty="0" err="1">
                <a:latin typeface="Courier" pitchFamily="2" charset="0"/>
              </a:rPr>
              <a:t>htonl</a:t>
            </a:r>
            <a:r>
              <a:rPr lang="en-US" altLang="zh-CN" dirty="0">
                <a:latin typeface="Courier" pitchFamily="2" charset="0"/>
              </a:rPr>
              <a:t>(uint32_t </a:t>
            </a:r>
            <a:r>
              <a:rPr lang="en-US" altLang="zh-CN" dirty="0" err="1">
                <a:latin typeface="Courier" pitchFamily="2" charset="0"/>
              </a:rPr>
              <a:t>hostlong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US" altLang="zh-CN" dirty="0">
              <a:latin typeface="Courier" pitchFamily="2" charset="0"/>
            </a:endParaRPr>
          </a:p>
          <a:p>
            <a:pPr>
              <a:defRPr/>
            </a:pPr>
            <a:endParaRPr lang="en-US" altLang="zh-CN" dirty="0">
              <a:latin typeface="Courier" pitchFamily="2" charset="0"/>
            </a:endParaRPr>
          </a:p>
          <a:p>
            <a:pPr>
              <a:defRPr/>
            </a:pPr>
            <a:r>
              <a:rPr lang="zh-CN" altLang="en-US" dirty="0">
                <a:latin typeface="Courier" pitchFamily="2" charset="0"/>
              </a:rPr>
              <a:t>网络字节序变为主机字节序</a:t>
            </a:r>
            <a:endParaRPr lang="en-US" altLang="zh-CN" dirty="0">
              <a:latin typeface="Courier" pitchFamily="2" charset="0"/>
            </a:endParaRPr>
          </a:p>
          <a:p>
            <a:pPr lvl="1">
              <a:defRPr/>
            </a:pPr>
            <a:r>
              <a:rPr lang="en-US" altLang="zh-CN" dirty="0">
                <a:latin typeface="Courier" pitchFamily="2" charset="0"/>
              </a:rPr>
              <a:t>uint16_t  </a:t>
            </a:r>
            <a:r>
              <a:rPr lang="en-US" altLang="zh-CN" dirty="0" err="1">
                <a:latin typeface="Courier" pitchFamily="2" charset="0"/>
              </a:rPr>
              <a:t>ntohs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netshort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US" altLang="zh-CN" dirty="0">
              <a:latin typeface="Courier" pitchFamily="2" charset="0"/>
            </a:endParaRPr>
          </a:p>
          <a:p>
            <a:pPr lvl="1">
              <a:defRPr/>
            </a:pPr>
            <a:r>
              <a:rPr lang="en-US" altLang="zh-CN" dirty="0">
                <a:latin typeface="Courier" pitchFamily="2" charset="0"/>
              </a:rPr>
              <a:t>uint32_t  </a:t>
            </a:r>
            <a:r>
              <a:rPr lang="en-US" altLang="zh-CN" dirty="0" err="1">
                <a:latin typeface="Courier" pitchFamily="2" charset="0"/>
              </a:rPr>
              <a:t>ntohl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netlong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US" altLang="zh-CN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ILP/LP/LLP</a:t>
            </a:r>
            <a:r>
              <a:rPr lang="zh-CN" altLang="en-US" dirty="0"/>
              <a:t>约定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b="1" dirty="0">
                <a:solidFill>
                  <a:srgbClr val="C00000"/>
                </a:solidFill>
              </a:rPr>
              <a:t>C </a:t>
            </a:r>
            <a:r>
              <a:rPr lang="zh-CN" altLang="en-US" b="1" dirty="0">
                <a:solidFill>
                  <a:srgbClr val="C00000"/>
                </a:solidFill>
              </a:rPr>
              <a:t>语言只规定了，</a:t>
            </a:r>
            <a:r>
              <a:rPr lang="en-US" altLang="zh-CN" b="1" dirty="0">
                <a:solidFill>
                  <a:srgbClr val="C00000"/>
                </a:solidFill>
              </a:rPr>
              <a:t>long </a:t>
            </a:r>
            <a:r>
              <a:rPr lang="zh-CN" altLang="en-US" b="1" dirty="0">
                <a:solidFill>
                  <a:srgbClr val="C00000"/>
                </a:solidFill>
              </a:rPr>
              <a:t>型占用字节数不小于 </a:t>
            </a:r>
            <a:r>
              <a:rPr lang="en-US" altLang="zh-CN" b="1" dirty="0">
                <a:solidFill>
                  <a:srgbClr val="C00000"/>
                </a:solidFill>
              </a:rPr>
              <a:t>int </a:t>
            </a:r>
            <a:r>
              <a:rPr lang="zh-CN" altLang="en-US" b="1" dirty="0">
                <a:solidFill>
                  <a:srgbClr val="C00000"/>
                </a:solidFill>
              </a:rPr>
              <a:t>型， </a:t>
            </a:r>
            <a:r>
              <a:rPr lang="en-US" altLang="zh-CN" b="1" dirty="0">
                <a:solidFill>
                  <a:srgbClr val="C00000"/>
                </a:solidFill>
              </a:rPr>
              <a:t>int </a:t>
            </a:r>
            <a:r>
              <a:rPr lang="zh-CN" altLang="en-US" b="1" dirty="0">
                <a:solidFill>
                  <a:srgbClr val="C00000"/>
                </a:solidFill>
              </a:rPr>
              <a:t>型不小于 </a:t>
            </a:r>
            <a:r>
              <a:rPr lang="en-US" altLang="zh-CN" b="1" dirty="0">
                <a:solidFill>
                  <a:srgbClr val="C00000"/>
                </a:solidFill>
              </a:rPr>
              <a:t>short </a:t>
            </a:r>
            <a:r>
              <a:rPr lang="zh-CN" altLang="en-US" b="1" dirty="0">
                <a:solidFill>
                  <a:srgbClr val="C00000"/>
                </a:solidFill>
              </a:rPr>
              <a:t>型，所以不同的编译器对于每种数据类型就有不同的实现。</a:t>
            </a:r>
            <a:endParaRPr lang="zh-CN" altLang="en-US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数据（字长）模型是编译器用来确定基本数据类型长度的，有 </a:t>
            </a:r>
            <a:r>
              <a:rPr lang="en-US" altLang="zh-CN" b="1" dirty="0">
                <a:solidFill>
                  <a:srgbClr val="C00000"/>
                </a:solidFill>
              </a:rPr>
              <a:t>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ILP64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LLP64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ILP32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LP32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integers (I), long integers (L), and pointers (P)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endParaRPr kumimoji="1" lang="zh-CN" altLang="en-US" dirty="0"/>
          </a:p>
        </p:txBody>
      </p:sp>
      <p:graphicFrame>
        <p:nvGraphicFramePr>
          <p:cNvPr id="4" name="Group 64"/>
          <p:cNvGraphicFramePr/>
          <p:nvPr/>
        </p:nvGraphicFramePr>
        <p:xfrm>
          <a:off x="4125191" y="3722480"/>
          <a:ext cx="7447789" cy="2790570"/>
        </p:xfrm>
        <a:graphic>
          <a:graphicData uri="http://schemas.openxmlformats.org/drawingml/2006/table">
            <a:tbl>
              <a:tblPr/>
              <a:tblGrid>
                <a:gridCol w="1845273"/>
                <a:gridCol w="1367280"/>
                <a:gridCol w="1383955"/>
                <a:gridCol w="1333932"/>
                <a:gridCol w="1517349"/>
              </a:tblGrid>
              <a:tr h="22507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 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ILP32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LLP64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ILP64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char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short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int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long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long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long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pointer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anose="020B0604020202020204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5536" y="4172468"/>
            <a:ext cx="3800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Linux/Unix: LP64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Windows: LLP64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了解：数据结构对齐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先看一段代码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80916" y="1287887"/>
            <a:ext cx="73984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ourier" pitchFamily="2" charset="0"/>
              </a:rPr>
              <a:t>#include &lt;stdio.h&gt;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struct Exam2_2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{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char x1;</a:t>
            </a:r>
            <a:endParaRPr lang="en-US" altLang="zh-CN" sz="2400" dirty="0">
              <a:latin typeface="Courier" pitchFamily="2" charset="0"/>
            </a:endParaRPr>
          </a:p>
          <a:p>
            <a:r>
              <a:rPr lang="en-US" altLang="zh-CN" sz="2400" strike="sngStrike" dirty="0">
                <a:latin typeface="Courier" pitchFamily="2" charset="0"/>
              </a:rPr>
              <a:t>	char x1_paddings[3];</a:t>
            </a:r>
            <a:endParaRPr lang="zh-CN" altLang="en-US" sz="2400" strike="sngStrike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int x2;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};</a:t>
            </a:r>
            <a:endParaRPr lang="en-US" altLang="zh-CN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int main(int argc, char *argv[])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{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int size = sizeof(struct Exam2_2);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printf("size = %d\n", size);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return 0;</a:t>
            </a:r>
            <a:endParaRPr lang="zh-CN" altLang="en-US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}</a:t>
            </a:r>
            <a:endParaRPr lang="zh-CN" altLang="en-US" sz="240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数据结构对齐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600" dirty="0"/>
              <a:t>数据结构对齐</a:t>
            </a:r>
            <a:r>
              <a:rPr lang="zh-CN" altLang="en-US" sz="2600" dirty="0"/>
              <a:t>是操作系统为了快速访问内存⽽采取的⼀种策略，简单来说，就是为了防止内存的⼆次访问。操作系统在访问内存时，每次读取⼀定的长度（这个长度就是操作系统的默认对齐系数，或者是默认对齐系数的整数倍）。如果没有内存对齐时，为了读取⼀个变量，会产⽣内存的⼆次访问。</a:t>
            </a:r>
            <a:endParaRPr lang="en-US" altLang="zh-CN" sz="2600" dirty="0"/>
          </a:p>
          <a:p>
            <a:r>
              <a:rPr lang="zh-CN" altLang="en-US" sz="2600" dirty="0"/>
              <a:t>平台原因</a:t>
            </a:r>
            <a:r>
              <a:rPr lang="en-US" altLang="zh-CN" sz="2600" dirty="0"/>
              <a:t>(</a:t>
            </a:r>
            <a:r>
              <a:rPr lang="zh-CN" altLang="en-US" sz="2600" dirty="0"/>
              <a:t>移植原因</a:t>
            </a:r>
            <a:r>
              <a:rPr lang="en-US" altLang="zh-CN" sz="2600" dirty="0"/>
              <a:t>)</a:t>
            </a:r>
            <a:r>
              <a:rPr lang="zh-CN" altLang="en-US" sz="2600" dirty="0"/>
              <a:t>：不是所有的硬件平台都能访问任意地址上的任意数据的。</a:t>
            </a:r>
            <a:endParaRPr lang="zh-CN" altLang="en-US" sz="2600" dirty="0"/>
          </a:p>
          <a:p>
            <a:r>
              <a:rPr kumimoji="1" lang="zh-CN" altLang="en-US" sz="2600" dirty="0"/>
              <a:t>数据结构对齐</a:t>
            </a:r>
            <a:r>
              <a:rPr lang="zh-CN" altLang="en-US" sz="2600" dirty="0"/>
              <a:t>，是由编译器对代码进行处理来实现。</a:t>
            </a:r>
            <a:endParaRPr lang="en-US" altLang="zh-CN" sz="2600" dirty="0"/>
          </a:p>
          <a:p>
            <a:r>
              <a:rPr lang="zh-CN" altLang="en-US" sz="2600" dirty="0"/>
              <a:t>计算机网络编程中，要合理设计数据结构，保证必要的对齐。</a:t>
            </a:r>
            <a:endParaRPr lang="zh-CN" altLang="en-US" sz="2600" dirty="0"/>
          </a:p>
          <a:p>
            <a:endParaRPr lang="zh-CN" altLang="en-US" sz="2600" dirty="0"/>
          </a:p>
          <a:p>
            <a:endParaRPr lang="zh-CN" altLang="en-US" sz="2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数据结构对齐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对齐系数</a:t>
            </a:r>
            <a:endParaRPr lang="en-US" altLang="zh-CN" dirty="0"/>
          </a:p>
          <a:p>
            <a:pPr lvl="1"/>
            <a:r>
              <a:rPr lang="zh-CN" altLang="en-US" dirty="0"/>
              <a:t>每个特定平台的编译器都有自己的默认“对齐系数”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通过预编译命令</a:t>
            </a:r>
            <a:r>
              <a:rPr lang="en-US" altLang="zh-CN" dirty="0"/>
              <a:t>#pragma pack(n)</a:t>
            </a:r>
            <a:r>
              <a:rPr lang="zh-CN" altLang="en-US" dirty="0"/>
              <a:t>，</a:t>
            </a:r>
            <a:r>
              <a:rPr lang="en-US" altLang="zh-CN" dirty="0"/>
              <a:t>n=1,2,4,8,16</a:t>
            </a:r>
            <a:r>
              <a:rPr lang="zh-CN" altLang="en-US" dirty="0"/>
              <a:t>来改变这一系数，其中的</a:t>
            </a:r>
            <a:r>
              <a:rPr lang="en-US" altLang="zh-CN" dirty="0"/>
              <a:t>n</a:t>
            </a:r>
            <a:r>
              <a:rPr lang="zh-CN" altLang="en-US" dirty="0"/>
              <a:t>就是指定的“对齐系数”。</a:t>
            </a:r>
            <a:endParaRPr lang="zh-CN" altLang="en-US" dirty="0"/>
          </a:p>
          <a:p>
            <a:r>
              <a:rPr kumimoji="1" lang="zh-CN" altLang="en-US" dirty="0">
                <a:latin typeface="+mn-ea"/>
              </a:rPr>
              <a:t>结构体对齐规则：</a:t>
            </a:r>
            <a:endParaRPr kumimoji="1" lang="en-US" altLang="zh-CN" dirty="0">
              <a:latin typeface="+mn-ea"/>
            </a:endParaRP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结构体变量的首地址能够被其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最宽</a:t>
            </a:r>
            <a:r>
              <a:rPr kumimoji="1" lang="zh-CN" altLang="en-US" dirty="0">
                <a:latin typeface="+mn-ea"/>
              </a:rPr>
              <a:t>基本类型成员的大小所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整除</a:t>
            </a:r>
            <a:r>
              <a:rPr kumimoji="1" lang="zh-CN" altLang="en-US" dirty="0">
                <a:latin typeface="+mn-ea"/>
              </a:rPr>
              <a:t>；</a:t>
            </a:r>
            <a:endParaRPr kumimoji="1" lang="zh-CN" altLang="en-US" dirty="0">
              <a:latin typeface="+mn-ea"/>
            </a:endParaRP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结构体每个成员相对结构体首地址的偏移量</a:t>
            </a:r>
            <a:r>
              <a:rPr kumimoji="1" lang="en-US" altLang="zh-CN" dirty="0">
                <a:latin typeface="+mn-ea"/>
              </a:rPr>
              <a:t>(offset)</a:t>
            </a:r>
            <a:r>
              <a:rPr kumimoji="1" lang="zh-CN" altLang="en-US" dirty="0">
                <a:latin typeface="+mn-ea"/>
              </a:rPr>
              <a:t>都是成员大小的整数倍，如有需要编译器会在成员之间加上填充字节；</a:t>
            </a:r>
            <a:endParaRPr kumimoji="1" lang="zh-CN" altLang="en-US" dirty="0">
              <a:latin typeface="+mn-ea"/>
            </a:endParaRP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结构体的总大小为结构体最宽基本类型成员大小的整数倍，如有需要编译器会在最末一个成员之后加上填充字节。</a:t>
            </a:r>
            <a:endParaRPr kumimoji="1" lang="zh-CN" altLang="en-US" dirty="0">
              <a:latin typeface="+mn-ea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数据结构对齐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课后分析：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Linux</a:t>
            </a:r>
            <a:r>
              <a:rPr lang="zh-CN" altLang="en-US" dirty="0"/>
              <a:t>机器上，以下结构到底</a:t>
            </a:r>
            <a:r>
              <a:rPr lang="en-US" altLang="zh-CN" dirty="0"/>
              <a:t>size</a:t>
            </a:r>
            <a:r>
              <a:rPr lang="zh-CN" altLang="en-US" dirty="0"/>
              <a:t>多少？</a:t>
            </a:r>
            <a:endParaRPr lang="zh-CN" altLang="en-US" dirty="0"/>
          </a:p>
          <a:p>
            <a:pPr lvl="2"/>
            <a:r>
              <a:rPr lang="en-US" altLang="zh-CN" dirty="0"/>
              <a:t>struct X2 { char a; </a:t>
            </a:r>
            <a:r>
              <a:rPr lang="en-US" altLang="zh-CN" dirty="0" err="1"/>
              <a:t>int</a:t>
            </a:r>
            <a:r>
              <a:rPr lang="en-US" altLang="zh-CN" dirty="0"/>
              <a:t> b; char c; };</a:t>
            </a:r>
            <a:endParaRPr lang="en-US" altLang="zh-CN" dirty="0"/>
          </a:p>
          <a:p>
            <a:pPr lvl="2"/>
            <a:r>
              <a:rPr lang="en-US" altLang="zh-CN" dirty="0"/>
              <a:t>struct X3 { </a:t>
            </a:r>
            <a:r>
              <a:rPr lang="en-US" altLang="zh-CN" dirty="0" err="1"/>
              <a:t>int</a:t>
            </a:r>
            <a:r>
              <a:rPr lang="en-US" altLang="zh-CN" dirty="0"/>
              <a:t> a; char b; }; </a:t>
            </a:r>
            <a:endParaRPr lang="en-US" altLang="zh-CN" dirty="0"/>
          </a:p>
          <a:p>
            <a:pPr lvl="2"/>
            <a:r>
              <a:rPr lang="en-US" altLang="zh-CN" dirty="0"/>
              <a:t>struct X4 { char a; short b; };</a:t>
            </a:r>
            <a:endParaRPr lang="en-US" altLang="zh-CN" dirty="0"/>
          </a:p>
          <a:p>
            <a:pPr lvl="2"/>
            <a:r>
              <a:rPr lang="en-US" altLang="zh-CN" dirty="0"/>
              <a:t>struct X5 { char a; short b; char c; };</a:t>
            </a:r>
            <a:endParaRPr lang="en-US" altLang="zh-CN" dirty="0"/>
          </a:p>
          <a:p>
            <a:pPr lvl="2"/>
            <a:r>
              <a:rPr lang="en-US" altLang="zh-CN" dirty="0"/>
              <a:t>struct X6 { char a; long b; };</a:t>
            </a:r>
            <a:endParaRPr lang="en-US" altLang="zh-CN" dirty="0"/>
          </a:p>
          <a:p>
            <a:pPr lvl="2"/>
            <a:r>
              <a:rPr lang="en-US" altLang="zh-CN" dirty="0"/>
              <a:t>struct X7 { char a; long b; char c; };</a:t>
            </a:r>
            <a:endParaRPr lang="en-US" altLang="zh-CN" dirty="0"/>
          </a:p>
          <a:p>
            <a:pPr lvl="2"/>
            <a:r>
              <a:rPr lang="en-US" altLang="zh-CN" dirty="0"/>
              <a:t>struct X8 { char a; long long b; };</a:t>
            </a:r>
            <a:endParaRPr lang="en-US" altLang="zh-CN" dirty="0"/>
          </a:p>
          <a:p>
            <a:pPr lvl="2"/>
            <a:r>
              <a:rPr lang="en-US" altLang="zh-CN" dirty="0"/>
              <a:t>struct X9 { char a; long long b; char c; };</a:t>
            </a:r>
            <a:endParaRPr lang="en-US" altLang="zh-CN" dirty="0"/>
          </a:p>
          <a:p>
            <a:pPr lvl="2"/>
            <a:r>
              <a:rPr lang="en-US" altLang="zh-CN" dirty="0"/>
              <a:t>struct X10 { char a; </a:t>
            </a:r>
            <a:r>
              <a:rPr lang="en-US" altLang="zh-CN" dirty="0" err="1"/>
              <a:t>int</a:t>
            </a:r>
            <a:r>
              <a:rPr lang="en-US" altLang="zh-CN" dirty="0"/>
              <a:t> b; short c; };</a:t>
            </a:r>
            <a:endParaRPr lang="en-US" altLang="zh-CN" dirty="0"/>
          </a:p>
          <a:p>
            <a:pPr lvl="2"/>
            <a:r>
              <a:rPr lang="en-US" altLang="zh-CN" dirty="0"/>
              <a:t>struct X11 { char a; short b; char c; </a:t>
            </a:r>
            <a:r>
              <a:rPr lang="en-US" altLang="zh-CN" dirty="0" err="1"/>
              <a:t>int</a:t>
            </a:r>
            <a:r>
              <a:rPr lang="en-US" altLang="zh-CN" dirty="0"/>
              <a:t> d; };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267494"/>
            <a:ext cx="10271327" cy="78873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了解：</a:t>
            </a:r>
            <a:r>
              <a:rPr lang="en-US" altLang="zh-CN" dirty="0"/>
              <a:t>Linux</a:t>
            </a:r>
            <a:r>
              <a:rPr lang="zh-CN" altLang="en-US" dirty="0"/>
              <a:t> 内核</a:t>
            </a:r>
            <a:r>
              <a:rPr lang="en-US" altLang="zh-CN" dirty="0"/>
              <a:t>PDU</a:t>
            </a:r>
            <a:r>
              <a:rPr lang="zh-CN" altLang="en-US" dirty="0"/>
              <a:t>报头数据结构</a:t>
            </a:r>
            <a:br>
              <a:rPr lang="en-US" altLang="zh-CN" dirty="0"/>
            </a:br>
            <a:r>
              <a:rPr lang="en-US" altLang="zh-CN" dirty="0"/>
              <a:t>-UDP &amp; TCP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0039" y="437651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udp.h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en-GB" altLang="zh-CN" b="0" i="0" u="none" strike="noStrike" dirty="0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tcp.h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738" y="0"/>
            <a:ext cx="394926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436166"/>
            <a:ext cx="2159000" cy="137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38" y="3187700"/>
            <a:ext cx="5588000" cy="3670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4866"/>
            <a:ext cx="55880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了解：</a:t>
            </a:r>
            <a:r>
              <a:rPr lang="en-US" altLang="zh-CN" dirty="0"/>
              <a:t>Linux</a:t>
            </a:r>
            <a:r>
              <a:rPr lang="zh-CN" altLang="en-US" dirty="0"/>
              <a:t> 内核</a:t>
            </a:r>
            <a:r>
              <a:rPr lang="en-US" altLang="zh-CN" dirty="0"/>
              <a:t>PDU</a:t>
            </a:r>
            <a:r>
              <a:rPr lang="zh-CN" altLang="en-US" dirty="0"/>
              <a:t>报头数据结构</a:t>
            </a:r>
            <a:r>
              <a:rPr lang="en-US" altLang="zh-CN" dirty="0"/>
              <a:t>-</a:t>
            </a:r>
            <a:br>
              <a:rPr lang="en-US" altLang="zh-CN" dirty="0"/>
            </a:br>
            <a:r>
              <a:rPr lang="en-US" altLang="zh-CN" dirty="0"/>
              <a:t>IP &amp; Eth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74" y="260405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ip.h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208" y="768900"/>
            <a:ext cx="5600700" cy="3670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574" y="464820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if_ether.h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08" y="5077738"/>
            <a:ext cx="5283200" cy="1422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973360"/>
            <a:ext cx="3962400" cy="157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680" y="0"/>
            <a:ext cx="34544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-673441" y="390213"/>
            <a:ext cx="40723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学习目的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itle 1"/>
          <p:cNvSpPr txBox="1"/>
          <p:nvPr/>
        </p:nvSpPr>
        <p:spPr>
          <a:xfrm>
            <a:off x="0" y="774482"/>
            <a:ext cx="121920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学习目的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83367" y="1651634"/>
            <a:ext cx="11271565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掌握字节序、内存对齐等计算机网络编程相关基础知识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理解</a:t>
            </a:r>
            <a:r>
              <a:rPr lang="en-US" altLang="zh-CN" sz="2800" dirty="0"/>
              <a:t>Socket</a:t>
            </a:r>
            <a:r>
              <a:rPr lang="zh-CN" altLang="en-US" sz="2800" dirty="0"/>
              <a:t>基本概念以及</a:t>
            </a:r>
            <a:r>
              <a:rPr lang="en-US" altLang="zh-CN" sz="2800" dirty="0"/>
              <a:t>TCP/UDP</a:t>
            </a:r>
            <a:r>
              <a:rPr lang="zh-CN" altLang="en-US" sz="2800" dirty="0"/>
              <a:t> </a:t>
            </a:r>
            <a:r>
              <a:rPr lang="en-US" altLang="zh-CN" sz="2800" dirty="0"/>
              <a:t>Socket</a:t>
            </a:r>
            <a:r>
              <a:rPr lang="zh-CN" altLang="en-US" sz="2800" dirty="0"/>
              <a:t>编程基本模式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理解客户端、服务器程序设计的核心问题与解决思路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能够按需设计实现简单循环服务器、多进程、多线程以及基于</a:t>
            </a:r>
            <a:r>
              <a:rPr lang="en-US" altLang="zh-CN" sz="2800" dirty="0"/>
              <a:t>I/O</a:t>
            </a:r>
            <a:r>
              <a:rPr lang="zh-CN" altLang="en-US" sz="2800" dirty="0"/>
              <a:t>复用的并发服务器。</a:t>
            </a:r>
            <a:endParaRPr lang="zh-CN" altLang="en-US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开发调试工具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VMWare + Ubuntu Server</a:t>
            </a:r>
            <a:endParaRPr lang="en-US" altLang="zh-CN" dirty="0"/>
          </a:p>
          <a:p>
            <a:r>
              <a:rPr lang="en-US" altLang="zh-CN" dirty="0"/>
              <a:t>GCC+GDB</a:t>
            </a:r>
            <a:endParaRPr lang="en-US" altLang="zh-CN" dirty="0"/>
          </a:p>
          <a:p>
            <a:r>
              <a:rPr lang="en-US" altLang="zh-CN" dirty="0"/>
              <a:t>netstat</a:t>
            </a:r>
            <a:r>
              <a:rPr lang="zh-CN" altLang="en-US" dirty="0"/>
              <a:t>，</a:t>
            </a:r>
            <a:r>
              <a:rPr lang="en-US" altLang="zh-CN" dirty="0"/>
              <a:t>ping</a:t>
            </a:r>
            <a:r>
              <a:rPr lang="zh-CN" altLang="en-US" dirty="0"/>
              <a:t>，</a:t>
            </a:r>
            <a:r>
              <a:rPr lang="en-US" altLang="zh-CN" dirty="0" err="1"/>
              <a:t>tcpdump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3198" y="4091301"/>
            <a:ext cx="5345054" cy="2335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690" y="944484"/>
            <a:ext cx="3121196" cy="29151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04" y="4091301"/>
            <a:ext cx="4016389" cy="23531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协议存在于</a:t>
            </a:r>
            <a:r>
              <a:rPr lang="en-US" altLang="zh-CN" sz="3200" dirty="0"/>
              <a:t>OS</a:t>
            </a:r>
            <a:r>
              <a:rPr lang="zh-CN" altLang="en-US" sz="3200" dirty="0"/>
              <a:t>中，网络服务通过</a:t>
            </a:r>
            <a:r>
              <a:rPr lang="en-US" altLang="zh-CN" sz="3200" dirty="0"/>
              <a:t>OS</a:t>
            </a:r>
            <a:r>
              <a:rPr lang="zh-CN" altLang="en-US" sz="3200" dirty="0"/>
              <a:t>提供</a:t>
            </a:r>
            <a:endParaRPr lang="zh-CN" altLang="en-US" sz="3200" dirty="0"/>
          </a:p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要尽量避免让接口使用某一个厂商的</a:t>
            </a:r>
            <a:r>
              <a:rPr lang="en-US" altLang="zh-CN" sz="3200" dirty="0"/>
              <a:t>OS</a:t>
            </a:r>
            <a:r>
              <a:rPr lang="zh-CN" altLang="en-US" sz="3200" dirty="0"/>
              <a:t>中特有的特征（而其他厂商没有）</a:t>
            </a:r>
            <a:endParaRPr lang="zh-CN" altLang="en-US" sz="3200" dirty="0"/>
          </a:p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和应用程序之间的接口应该不精确指明：</a:t>
            </a:r>
            <a:endParaRPr lang="zh-CN" altLang="en-US" sz="3200" dirty="0"/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不规定接口的细节</a:t>
            </a:r>
            <a:endParaRPr lang="zh-CN" altLang="en-US" dirty="0"/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只建议需要的功能集</a:t>
            </a:r>
            <a:endParaRPr lang="zh-CN" altLang="en-US" dirty="0"/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允许系统设计者选择有关</a:t>
            </a:r>
            <a:r>
              <a:rPr lang="en-US" altLang="zh-CN" dirty="0"/>
              <a:t>API</a:t>
            </a:r>
            <a:r>
              <a:rPr lang="zh-CN" altLang="en-US" dirty="0"/>
              <a:t>的具体实现细节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不精确指明的协议接口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优点：提供了灵活性和容错能力</a:t>
            </a:r>
            <a:endParaRPr lang="zh-CN" altLang="en-US" dirty="0"/>
          </a:p>
          <a:p>
            <a:pPr lvl="1"/>
            <a:r>
              <a:rPr lang="zh-CN" altLang="en-US" dirty="0"/>
              <a:t>便于各种</a:t>
            </a:r>
            <a:r>
              <a:rPr lang="en-GB" altLang="zh-CN" dirty="0"/>
              <a:t>OS</a:t>
            </a:r>
            <a:r>
              <a:rPr lang="zh-CN" altLang="en-US" dirty="0"/>
              <a:t>实现</a:t>
            </a:r>
            <a:r>
              <a:rPr lang="en-GB" altLang="zh-CN" dirty="0"/>
              <a:t>TCP/IP</a:t>
            </a:r>
            <a:endParaRPr lang="en-GB" altLang="zh-CN" dirty="0"/>
          </a:p>
          <a:p>
            <a:pPr lvl="1"/>
            <a:r>
              <a:rPr lang="zh-CN" altLang="en-US" dirty="0"/>
              <a:t>接口可以是过程的，也可以是消息的</a:t>
            </a:r>
            <a:endParaRPr lang="zh-CN" altLang="en-US" dirty="0"/>
          </a:p>
          <a:p>
            <a:r>
              <a:rPr lang="zh-CN" altLang="en-US" dirty="0"/>
              <a:t>缺点：不同的</a:t>
            </a:r>
            <a:r>
              <a:rPr lang="en-GB" altLang="zh-CN" dirty="0"/>
              <a:t>OS</a:t>
            </a:r>
            <a:r>
              <a:rPr lang="zh-CN" altLang="en-US" dirty="0"/>
              <a:t>中的接口细节不同</a:t>
            </a:r>
            <a:endParaRPr lang="zh-CN" altLang="en-US" dirty="0"/>
          </a:p>
          <a:p>
            <a:pPr lvl="1"/>
            <a:r>
              <a:rPr lang="zh-CN" altLang="en-US" dirty="0"/>
              <a:t>移植性差</a:t>
            </a:r>
            <a:endParaRPr lang="zh-CN" altLang="en-US" dirty="0"/>
          </a:p>
          <a:p>
            <a:pPr lvl="1"/>
            <a:r>
              <a:rPr lang="zh-CN" altLang="en-US" dirty="0"/>
              <a:t>程序员需要重新学习接口知识</a:t>
            </a:r>
            <a:endParaRPr lang="zh-CN" altLang="en-US" dirty="0"/>
          </a:p>
          <a:p>
            <a:r>
              <a:rPr lang="zh-CN" altLang="en-US" dirty="0"/>
              <a:t>接口协议举例：</a:t>
            </a:r>
            <a:endParaRPr lang="zh-CN" altLang="en-US" dirty="0"/>
          </a:p>
          <a:p>
            <a:pPr lvl="1"/>
            <a:r>
              <a:rPr lang="en-GB" altLang="zh-CN" dirty="0"/>
              <a:t>Berkeley UNIX</a:t>
            </a:r>
            <a:r>
              <a:rPr lang="zh-CN" altLang="en-US" dirty="0"/>
              <a:t>中的套接字接口</a:t>
            </a:r>
            <a:endParaRPr lang="zh-CN" altLang="en-US" dirty="0"/>
          </a:p>
          <a:p>
            <a:pPr lvl="1"/>
            <a:r>
              <a:rPr lang="en-GB" altLang="zh-CN" dirty="0"/>
              <a:t>Microsoft Windows</a:t>
            </a:r>
            <a:r>
              <a:rPr lang="zh-CN" altLang="en-US" dirty="0"/>
              <a:t>中的</a:t>
            </a:r>
            <a:r>
              <a:rPr lang="en-GB" altLang="zh-CN" dirty="0"/>
              <a:t>Windows Socket</a:t>
            </a:r>
            <a:endParaRPr lang="en-GB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接口协议的功能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7887"/>
            <a:ext cx="5158563" cy="5396248"/>
          </a:xfrm>
        </p:spPr>
        <p:txBody>
          <a:bodyPr/>
          <a:lstStyle/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分配用于通信的本地资源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指定本地和远程通信端点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（客户端）启动连接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（客户端）发送数据报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（服务器端）等待连接到来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发送或者接收数据</a:t>
            </a:r>
            <a:endParaRPr lang="zh-CN" altLang="en-US" dirty="0"/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判断数据何时达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136758" y="1287887"/>
            <a:ext cx="5963093" cy="539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产生紧急数据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处理到来的紧急数据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从容终止连接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处理来自远程端点的连接终止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异常终止通信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处理错误条件或者连接异常终止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连接结束后释放本地资源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POSIX</a:t>
            </a:r>
            <a:r>
              <a:rPr lang="zh-CN" altLang="en-US" dirty="0"/>
              <a:t>标准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POSIX</a:t>
            </a:r>
            <a:r>
              <a:rPr lang="zh-CN" altLang="en-US" dirty="0"/>
              <a:t>表示可移植操作系统接口</a:t>
            </a:r>
            <a:endParaRPr lang="zh-CN" altLang="en-US" dirty="0"/>
          </a:p>
          <a:p>
            <a:pPr lvl="1"/>
            <a:r>
              <a:rPr lang="en-GB" altLang="zh-CN" dirty="0"/>
              <a:t>Portable Operating System Interface of UNIX</a:t>
            </a:r>
            <a:r>
              <a:rPr lang="zh-CN" altLang="en-US" dirty="0"/>
              <a:t>（缩写为 </a:t>
            </a:r>
            <a:r>
              <a:rPr lang="en-GB" altLang="zh-CN" dirty="0"/>
              <a:t>POSIX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GB" altLang="zh-CN" dirty="0"/>
              <a:t>POSIX</a:t>
            </a:r>
            <a:r>
              <a:rPr lang="zh-CN" altLang="en-US" dirty="0"/>
              <a:t>标准定义了操作系统应该为应用程序提供的接口标准，是</a:t>
            </a:r>
            <a:r>
              <a:rPr lang="en-GB" altLang="zh-CN" dirty="0"/>
              <a:t>IEEE</a:t>
            </a:r>
            <a:r>
              <a:rPr lang="zh-CN" altLang="en-US" dirty="0"/>
              <a:t>为要在各种</a:t>
            </a:r>
            <a:r>
              <a:rPr lang="en-GB" altLang="zh-CN" dirty="0"/>
              <a:t>UNIX</a:t>
            </a:r>
            <a:r>
              <a:rPr lang="zh-CN" altLang="en-US" dirty="0"/>
              <a:t>操作系统上运行的软件而定义的一系列</a:t>
            </a:r>
            <a:r>
              <a:rPr lang="en-GB" altLang="zh-CN" dirty="0"/>
              <a:t>API</a:t>
            </a:r>
            <a:r>
              <a:rPr lang="zh-CN" altLang="en-US" dirty="0"/>
              <a:t>标准的总称，其正式称呼为</a:t>
            </a:r>
            <a:r>
              <a:rPr lang="en-GB" altLang="zh-CN" dirty="0"/>
              <a:t>IEEE 1003</a:t>
            </a:r>
            <a:r>
              <a:rPr lang="zh-CN" altLang="en-GB" dirty="0"/>
              <a:t>，</a:t>
            </a:r>
            <a:r>
              <a:rPr lang="zh-CN" altLang="en-US" dirty="0"/>
              <a:t>而国际标准名称为</a:t>
            </a:r>
            <a:r>
              <a:rPr lang="en-GB" altLang="zh-CN" dirty="0"/>
              <a:t>ISO/IEC 9945</a:t>
            </a:r>
            <a:r>
              <a:rPr lang="zh-CN" altLang="en-GB" dirty="0"/>
              <a:t>。</a:t>
            </a:r>
            <a:endParaRPr lang="zh-CN" altLang="en-GB" dirty="0"/>
          </a:p>
          <a:p>
            <a:r>
              <a:rPr lang="en-GB" altLang="zh-CN" dirty="0"/>
              <a:t>POSIX</a:t>
            </a:r>
            <a:r>
              <a:rPr lang="zh-CN" altLang="en-US" dirty="0"/>
              <a:t>标准意在期望获得源代码级别的软件可移植性。</a:t>
            </a:r>
            <a:endParaRPr lang="en-US" altLang="zh-CN" dirty="0"/>
          </a:p>
          <a:p>
            <a:pPr lvl="1"/>
            <a:r>
              <a:rPr lang="zh-CN" altLang="en-US" dirty="0"/>
              <a:t>为一个</a:t>
            </a:r>
            <a:r>
              <a:rPr lang="en-GB" altLang="zh-CN" dirty="0"/>
              <a:t>POSIX</a:t>
            </a:r>
            <a:r>
              <a:rPr lang="zh-CN" altLang="en-US" dirty="0"/>
              <a:t>兼容的操作系统编写的程序，应该可以在任何其它的</a:t>
            </a:r>
            <a:r>
              <a:rPr lang="en-GB" altLang="zh-CN" dirty="0"/>
              <a:t>POSIX</a:t>
            </a:r>
            <a:r>
              <a:rPr lang="zh-CN" altLang="en-US" dirty="0"/>
              <a:t>操作系统（即使是来自另一个厂商）上编译执行。</a:t>
            </a:r>
            <a:endParaRPr lang="zh-CN" altLang="en-US" dirty="0"/>
          </a:p>
          <a:p>
            <a:r>
              <a:rPr lang="en-GB" altLang="zh-CN" dirty="0"/>
              <a:t>POSIX </a:t>
            </a:r>
            <a:r>
              <a:rPr lang="zh-CN" altLang="en-US" dirty="0"/>
              <a:t>并不局限于 </a:t>
            </a:r>
            <a:r>
              <a:rPr lang="en-GB" altLang="zh-CN" dirty="0"/>
              <a:t>UNIX</a:t>
            </a:r>
            <a:endParaRPr lang="en-US" altLang="zh-CN" dirty="0"/>
          </a:p>
          <a:p>
            <a:pPr lvl="1"/>
            <a:r>
              <a:rPr lang="zh-CN" altLang="en-US" dirty="0"/>
              <a:t>许多其它的操作系统，例如 </a:t>
            </a:r>
            <a:r>
              <a:rPr lang="en-GB" altLang="zh-CN" dirty="0"/>
              <a:t>DEC OpenVMS </a:t>
            </a:r>
            <a:r>
              <a:rPr lang="zh-CN" altLang="en-US" dirty="0"/>
              <a:t>也支持 </a:t>
            </a:r>
            <a:r>
              <a:rPr lang="en-GB" altLang="zh-CN" dirty="0"/>
              <a:t>POSIX </a:t>
            </a:r>
            <a:r>
              <a:rPr lang="zh-CN" altLang="en-US" dirty="0"/>
              <a:t>标准。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323" y="1066037"/>
            <a:ext cx="10308334" cy="5396248"/>
          </a:xfrm>
        </p:spPr>
        <p:txBody>
          <a:bodyPr/>
          <a:lstStyle/>
          <a:p>
            <a:pPr lvl="1" algn="just"/>
            <a:r>
              <a:rPr lang="zh-CN" altLang="en-US" dirty="0"/>
              <a:t>操作系统内核提供一系列具备预定功能的内核函数，通过称为系统调用</a:t>
            </a:r>
            <a:r>
              <a:rPr lang="en-US" altLang="zh-CN" dirty="0">
                <a:solidFill>
                  <a:srgbClr val="C00000"/>
                </a:solidFill>
              </a:rPr>
              <a:t>(System Call)</a:t>
            </a:r>
            <a:r>
              <a:rPr lang="zh-CN" altLang="en-US" dirty="0"/>
              <a:t>的接口呈现给用户。</a:t>
            </a:r>
            <a:endParaRPr lang="en-US" altLang="zh-CN" dirty="0"/>
          </a:p>
          <a:p>
            <a:pPr lvl="1" algn="just"/>
            <a:r>
              <a:rPr lang="zh-CN" altLang="en-US" dirty="0"/>
              <a:t>为安全考量，诸如</a:t>
            </a:r>
            <a:r>
              <a:rPr lang="en-US" altLang="zh-CN" dirty="0"/>
              <a:t>I/O</a:t>
            </a:r>
            <a:r>
              <a:rPr lang="zh-CN" altLang="en-US" dirty="0"/>
              <a:t>操作等</a:t>
            </a:r>
            <a:r>
              <a:rPr lang="zh-CN" altLang="en-US" b="1" dirty="0"/>
              <a:t>特权指令被限制在内核态模式执行</a:t>
            </a:r>
            <a:endParaRPr lang="en-US" altLang="zh-CN" b="1" dirty="0"/>
          </a:p>
          <a:p>
            <a:pPr lvl="1" algn="just"/>
            <a:r>
              <a:rPr lang="zh-CN" altLang="en-US" dirty="0"/>
              <a:t>系统调用使得应用程序</a:t>
            </a:r>
            <a:r>
              <a:rPr lang="zh-CN" altLang="en-US" b="1" dirty="0"/>
              <a:t>从操作系统获得服务</a:t>
            </a:r>
            <a:r>
              <a:rPr lang="zh-CN" altLang="en-US" dirty="0"/>
              <a:t>。</a:t>
            </a:r>
            <a:endParaRPr lang="zh-CN" altLang="en-US" dirty="0"/>
          </a:p>
          <a:p>
            <a:pPr algn="just"/>
            <a:endParaRPr lang="zh-CN" altLang="en-US" dirty="0"/>
          </a:p>
          <a:p>
            <a:pPr algn="just"/>
            <a:endParaRPr kumimoji="1"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649481" y="3490862"/>
            <a:ext cx="9050244" cy="2574925"/>
            <a:chOff x="2096290" y="3905291"/>
            <a:chExt cx="9050244" cy="2574925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096290" y="3905291"/>
              <a:ext cx="5257800" cy="257492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ea typeface="宋体" pitchFamily="2" charset="-122"/>
              </a:endParaRPr>
            </a:p>
          </p:txBody>
        </p:sp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2553490" y="4065628"/>
              <a:ext cx="1219200" cy="76200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kumimoji="1"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096290" y="5208628"/>
              <a:ext cx="5257800" cy="457200"/>
            </a:xfrm>
            <a:prstGeom prst="rect">
              <a:avLst/>
            </a:prstGeom>
            <a:solidFill>
              <a:srgbClr val="CC33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由应用程序调用的系统函数</a:t>
              </a:r>
              <a:endPara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096290" y="5970628"/>
              <a:ext cx="5181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包括</a:t>
              </a:r>
              <a:r>
                <a:rPr kumimoji="1" lang="en-US" altLang="zh-CN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TCP/IP</a:t>
              </a:r>
              <a:r>
                <a:rPr kumimoji="1" lang="zh-CN" altLang="en-US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协议软件的操作系统内核</a:t>
              </a:r>
              <a:endParaRPr kumimoji="1" lang="zh-CN" altLang="en-US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4229890" y="4123897"/>
              <a:ext cx="1219200" cy="762000"/>
            </a:xfrm>
            <a:prstGeom prst="ellipse">
              <a:avLst/>
            </a:prstGeom>
            <a:noFill/>
            <a:ln w="12700" cap="sq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830090" y="4065628"/>
              <a:ext cx="1219200" cy="762000"/>
            </a:xfrm>
            <a:prstGeom prst="ellipse">
              <a:avLst/>
            </a:prstGeom>
            <a:noFill/>
            <a:ln w="12700" cap="sq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7887490" y="4218028"/>
              <a:ext cx="32590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用户地址空间中的应用程序</a:t>
              </a:r>
              <a:endParaRPr kumimoji="1"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887490" y="5132428"/>
              <a:ext cx="3259044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系统调用接口</a:t>
              </a:r>
              <a:endParaRPr kumimoji="1"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7887490" y="5894428"/>
              <a:ext cx="32590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系统地址中的协议软件</a:t>
              </a:r>
              <a:endParaRPr kumimoji="1" lang="zh-CN" altLang="en-US" sz="1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7354090" y="6064759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>
              <a:off x="7354090" y="5325168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>
              <a:off x="7354090" y="4415251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>
              <a:off x="6592090" y="4827628"/>
              <a:ext cx="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4991890" y="4827628"/>
              <a:ext cx="129540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H="1">
              <a:off x="3163090" y="4751428"/>
              <a:ext cx="2819400" cy="457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4991890" y="4903828"/>
              <a:ext cx="0" cy="3048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4610890" y="4903828"/>
              <a:ext cx="152400" cy="3048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163090" y="4827628"/>
              <a:ext cx="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中提供的基本</a:t>
            </a:r>
            <a:r>
              <a:rPr lang="en-US" altLang="zh-CN" dirty="0"/>
              <a:t>I/O</a:t>
            </a:r>
            <a:r>
              <a:rPr lang="zh-CN" altLang="en-US" dirty="0"/>
              <a:t>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六个基本的系统</a:t>
            </a:r>
            <a:r>
              <a:rPr lang="en-US" altLang="zh-CN" dirty="0"/>
              <a:t>I/O</a:t>
            </a:r>
            <a:r>
              <a:rPr lang="zh-CN" altLang="en-US" dirty="0"/>
              <a:t>函数：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2485962" y="2325914"/>
            <a:ext cx="0" cy="381000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17537" y="2181452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</a:t>
            </a:r>
            <a:endParaRPr kumimoji="1" lang="zh-CN" altLang="en-US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141724" y="2181452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含义</a:t>
            </a:r>
            <a:endParaRPr kumimoji="1" lang="zh-CN" altLang="en-US" b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06424" y="2732314"/>
            <a:ext cx="1676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Lseek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Ioctl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557399" y="2730409"/>
            <a:ext cx="5715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为输入或输出操作准备一个设备或者文件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终止使用以前已打开的设备或者文件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从输入设备或者文件中得到数据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数据从应用程序存储器传到设备或文件中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转到文件或者设备中的某个指定位置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控制设备或者用于访问该设备的软件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1117537" y="2730409"/>
            <a:ext cx="7543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Open-Read-Write-Close</a:t>
            </a:r>
            <a:r>
              <a:rPr lang="zh-CN" altLang="en-US" dirty="0"/>
              <a:t>范例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96248"/>
          </a:xfrm>
        </p:spPr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zh-CN" dirty="0">
                <a:latin typeface="+mn-ea"/>
              </a:rPr>
              <a:t>open</a:t>
            </a:r>
            <a:r>
              <a:rPr lang="zh-CN" altLang="en-US" dirty="0">
                <a:latin typeface="+mn-ea"/>
              </a:rPr>
              <a:t>：返回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文件描述符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file descriptor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+mn-ea"/>
              </a:rPr>
              <a:t>int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;</a:t>
            </a:r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 = open(“filename”, O_RDWR, 0);</a:t>
            </a:r>
            <a:endParaRPr lang="en-US" altLang="zh-CN" dirty="0">
              <a:latin typeface="+mn-ea"/>
            </a:endParaRPr>
          </a:p>
          <a:p>
            <a:pPr marL="533400" indent="-533400">
              <a:buFont typeface="Wingdings" panose="05000000000000000000" pitchFamily="2" charset="2"/>
              <a:buAutoNum type="arabicPeriod" startAt="2"/>
            </a:pPr>
            <a:r>
              <a:rPr lang="en-US" altLang="zh-CN" dirty="0">
                <a:latin typeface="+mn-ea"/>
              </a:rPr>
              <a:t>read</a:t>
            </a:r>
            <a:r>
              <a:rPr lang="zh-CN" altLang="en-US" dirty="0">
                <a:latin typeface="+mn-ea"/>
              </a:rPr>
              <a:t>：利用上述文件标识符</a:t>
            </a:r>
            <a:endParaRPr lang="zh-CN" altLang="en-US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n-ea"/>
              </a:rPr>
              <a:t>read(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, buffer,128);</a:t>
            </a:r>
            <a:endParaRPr lang="en-US" altLang="zh-CN" dirty="0">
              <a:latin typeface="+mn-ea"/>
            </a:endParaRPr>
          </a:p>
          <a:p>
            <a:pPr marL="533400" indent="-533400">
              <a:buFont typeface="Wingdings" panose="05000000000000000000" pitchFamily="2" charset="2"/>
              <a:buAutoNum type="arabicPeriod" startAt="3"/>
            </a:pPr>
            <a:r>
              <a:rPr lang="en-US" altLang="zh-CN" dirty="0">
                <a:latin typeface="+mn-ea"/>
              </a:rPr>
              <a:t>write</a:t>
            </a:r>
            <a:r>
              <a:rPr lang="zh-CN" altLang="en-US" dirty="0">
                <a:latin typeface="+mn-ea"/>
              </a:rPr>
              <a:t>：与</a:t>
            </a:r>
            <a:r>
              <a:rPr lang="en-US" altLang="zh-CN" dirty="0">
                <a:latin typeface="+mn-ea"/>
              </a:rPr>
              <a:t>open, read</a:t>
            </a:r>
            <a:r>
              <a:rPr lang="zh-CN" altLang="en-US" dirty="0">
                <a:latin typeface="+mn-ea"/>
              </a:rPr>
              <a:t>类似</a:t>
            </a:r>
            <a:endParaRPr lang="zh-CN" altLang="en-US" dirty="0">
              <a:latin typeface="+mn-ea"/>
            </a:endParaRPr>
          </a:p>
          <a:p>
            <a:pPr marL="533400" indent="-533400">
              <a:buFont typeface="Wingdings" panose="05000000000000000000" pitchFamily="2" charset="2"/>
              <a:buAutoNum type="arabicPeriod" startAt="3"/>
            </a:pPr>
            <a:r>
              <a:rPr lang="en-US" altLang="zh-CN" dirty="0">
                <a:latin typeface="+mn-ea"/>
              </a:rPr>
              <a:t>close</a:t>
            </a:r>
            <a:r>
              <a:rPr lang="zh-CN" altLang="en-US" dirty="0">
                <a:latin typeface="+mn-ea"/>
              </a:rPr>
              <a:t>：撤销标识符并释放资源</a:t>
            </a:r>
            <a:endParaRPr lang="zh-CN" altLang="en-US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n-ea"/>
              </a:rPr>
              <a:t>close(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);</a:t>
            </a:r>
            <a:endParaRPr lang="en-US" altLang="zh-CN" dirty="0">
              <a:latin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Linux I/O</a:t>
            </a:r>
            <a:r>
              <a:rPr lang="zh-CN" altLang="en-US" dirty="0"/>
              <a:t>用于</a:t>
            </a:r>
            <a:r>
              <a:rPr lang="en-US" altLang="zh-CN" dirty="0"/>
              <a:t>TCP/IP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扩展文件描述符，可用于网络通信</a:t>
            </a:r>
            <a:endParaRPr lang="zh-CN" altLang="en-US" sz="3200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扩展</a:t>
            </a:r>
            <a:r>
              <a:rPr lang="en-US" altLang="zh-CN" sz="3200" dirty="0" err="1"/>
              <a:t>read,write</a:t>
            </a:r>
            <a:r>
              <a:rPr lang="zh-CN" altLang="en-US" sz="3200" dirty="0"/>
              <a:t>，可用于操作网络标识符</a:t>
            </a:r>
            <a:endParaRPr lang="zh-CN" altLang="en-US" sz="3200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额外功能的处理，通过增加新系统调用实现：</a:t>
            </a:r>
            <a:endParaRPr lang="zh-CN" altLang="en-US" sz="3200" dirty="0"/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指明本地和远端的端口，远程</a:t>
            </a:r>
            <a:r>
              <a:rPr lang="en-US" altLang="zh-CN" sz="2800" dirty="0"/>
              <a:t>IP</a:t>
            </a:r>
            <a:r>
              <a:rPr lang="zh-CN" altLang="en-US" sz="2800" dirty="0"/>
              <a:t>地址</a:t>
            </a:r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使用</a:t>
            </a:r>
            <a:r>
              <a:rPr lang="en-US" altLang="zh-CN" sz="2800" dirty="0"/>
              <a:t>TCP</a:t>
            </a:r>
            <a:r>
              <a:rPr lang="zh-CN" altLang="en-US" sz="2800" dirty="0"/>
              <a:t>还是</a:t>
            </a:r>
            <a:r>
              <a:rPr lang="en-US" altLang="zh-CN" sz="2800" dirty="0"/>
              <a:t>UDP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启动传输还是等待传入连接</a:t>
            </a:r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可以接受多少传入连接</a:t>
            </a:r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传输</a:t>
            </a:r>
            <a:r>
              <a:rPr lang="en-US" altLang="zh-CN" sz="2800" dirty="0"/>
              <a:t>UDP</a:t>
            </a:r>
            <a:r>
              <a:rPr lang="zh-CN" altLang="en-US" sz="2800" dirty="0"/>
              <a:t>数据</a:t>
            </a:r>
            <a:endParaRPr lang="zh-CN" altLang="en-US" sz="28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协议操作接口，而非协议本身</a:t>
            </a:r>
            <a:endParaRPr lang="en-US" altLang="zh-CN" sz="3200" dirty="0"/>
          </a:p>
          <a:p>
            <a:pPr lvl="1"/>
            <a:r>
              <a:rPr lang="en-US" altLang="zh-CN" sz="2800" dirty="0"/>
              <a:t>Socket</a:t>
            </a:r>
            <a:r>
              <a:rPr lang="zh-CN" altLang="en-US" sz="2800" dirty="0"/>
              <a:t>是一个主机本地应用程序所创建的</a:t>
            </a:r>
            <a:r>
              <a:rPr lang="en-US" altLang="zh-CN" sz="2800" dirty="0"/>
              <a:t>, </a:t>
            </a:r>
            <a:r>
              <a:rPr lang="zh-CN" altLang="en-US" sz="2800" dirty="0"/>
              <a:t>为操作系统所控制的接口，</a:t>
            </a:r>
            <a:r>
              <a:rPr lang="en-US" altLang="zh-CN" sz="2800" dirty="0"/>
              <a:t> Client/server</a:t>
            </a:r>
            <a:r>
              <a:rPr lang="zh-CN" altLang="en-US" sz="2800" dirty="0"/>
              <a:t>模式的通信接口。</a:t>
            </a:r>
            <a:endParaRPr lang="en-US" altLang="zh-CN" sz="2800" dirty="0"/>
          </a:p>
          <a:p>
            <a:pPr lvl="1"/>
            <a:r>
              <a:rPr lang="zh-CN" altLang="en-US" sz="2800" dirty="0"/>
              <a:t>应用进程通过这个接口</a:t>
            </a:r>
            <a:r>
              <a:rPr lang="en-US" altLang="zh-CN" sz="2800" dirty="0"/>
              <a:t>,</a:t>
            </a:r>
            <a:r>
              <a:rPr lang="zh-CN" altLang="en-US" sz="2800" dirty="0"/>
              <a:t>使用传输层提供的服务</a:t>
            </a:r>
            <a:r>
              <a:rPr lang="en-US" altLang="zh-CN" sz="2800" dirty="0"/>
              <a:t>, </a:t>
            </a:r>
            <a:r>
              <a:rPr lang="zh-CN" altLang="en-US" sz="2800" dirty="0"/>
              <a:t>跨网络发送</a:t>
            </a:r>
            <a:r>
              <a:rPr lang="en-US" altLang="zh-CN" sz="2800" dirty="0"/>
              <a:t>(/</a:t>
            </a:r>
            <a:r>
              <a:rPr lang="zh-CN" altLang="en-US" sz="2800" dirty="0"/>
              <a:t>接收</a:t>
            </a:r>
            <a:r>
              <a:rPr lang="en-US" altLang="zh-CN" sz="2800" dirty="0"/>
              <a:t>)</a:t>
            </a:r>
            <a:r>
              <a:rPr lang="zh-CN" altLang="en-US" sz="2800" dirty="0"/>
              <a:t>消息到</a:t>
            </a:r>
            <a:r>
              <a:rPr lang="en-US" altLang="zh-CN" sz="2800" dirty="0"/>
              <a:t>(/</a:t>
            </a:r>
            <a:r>
              <a:rPr lang="zh-CN" altLang="en-US" sz="2800" dirty="0"/>
              <a:t>从</a:t>
            </a:r>
            <a:r>
              <a:rPr lang="en-US" altLang="zh-CN" sz="2800" dirty="0"/>
              <a:t>)</a:t>
            </a:r>
            <a:r>
              <a:rPr lang="zh-CN" altLang="en-US" sz="2800" dirty="0"/>
              <a:t>其他应用进程。</a:t>
            </a:r>
            <a:endParaRPr lang="zh-CN" altLang="en-US" sz="2800" dirty="0"/>
          </a:p>
          <a:p>
            <a:endParaRPr kumimoji="1" lang="zh-CN" altLang="en-US" dirty="0"/>
          </a:p>
        </p:txBody>
      </p:sp>
      <p:grpSp>
        <p:nvGrpSpPr>
          <p:cNvPr id="4" name="Group 10"/>
          <p:cNvGrpSpPr/>
          <p:nvPr/>
        </p:nvGrpSpPr>
        <p:grpSpPr bwMode="auto">
          <a:xfrm>
            <a:off x="1123900" y="4188580"/>
            <a:ext cx="8305801" cy="2495555"/>
            <a:chOff x="190" y="1787"/>
            <a:chExt cx="5232" cy="1572"/>
          </a:xfrm>
        </p:grpSpPr>
        <p:graphicFrame>
          <p:nvGraphicFramePr>
            <p:cNvPr id="5" name="Object 11"/>
            <p:cNvGraphicFramePr>
              <a:graphicFrameLocks noChangeAspect="1"/>
            </p:cNvGraphicFramePr>
            <p:nvPr/>
          </p:nvGraphicFramePr>
          <p:xfrm>
            <a:off x="1306" y="1853"/>
            <a:ext cx="7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Clip" r:id="rId1" imgW="1306830" imgH="1083310" progId="MS_ClipArt_Gallery.2">
                    <p:embed/>
                  </p:oleObj>
                </mc:Choice>
                <mc:Fallback>
                  <p:oleObj name="Clip" r:id="rId1" imgW="1306830" imgH="1083310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6" y="1853"/>
                          <a:ext cx="708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2"/>
            <p:cNvGrpSpPr/>
            <p:nvPr/>
          </p:nvGrpSpPr>
          <p:grpSpPr bwMode="auto">
            <a:xfrm>
              <a:off x="1333" y="2068"/>
              <a:ext cx="716" cy="998"/>
              <a:chOff x="649" y="2260"/>
              <a:chExt cx="716" cy="998"/>
            </a:xfrm>
          </p:grpSpPr>
          <p:sp>
            <p:nvSpPr>
              <p:cNvPr id="30" name="Rectangle 13"/>
              <p:cNvSpPr>
                <a:spLocks noChangeArrowheads="1"/>
              </p:cNvSpPr>
              <p:nvPr/>
            </p:nvSpPr>
            <p:spPr bwMode="auto">
              <a:xfrm>
                <a:off x="678" y="2280"/>
                <a:ext cx="642" cy="2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sp>
            <p:nvSpPr>
              <p:cNvPr id="31" name="Text Box 14"/>
              <p:cNvSpPr txBox="1">
                <a:spLocks noChangeArrowheads="1"/>
              </p:cNvSpPr>
              <p:nvPr/>
            </p:nvSpPr>
            <p:spPr bwMode="auto">
              <a:xfrm>
                <a:off x="694" y="2260"/>
                <a:ext cx="6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800" b="0" dirty="0">
                    <a:latin typeface="Comic Sans MS" panose="030F0702030302020204" pitchFamily="66" charset="0"/>
                    <a:ea typeface="宋体" pitchFamily="2" charset="-122"/>
                  </a:rPr>
                  <a:t>process</a:t>
                </a:r>
                <a:endParaRPr lang="en-US" altLang="zh-CN" sz="1800" b="0" dirty="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grpSp>
            <p:nvGrpSpPr>
              <p:cNvPr id="32" name="Group 15"/>
              <p:cNvGrpSpPr/>
              <p:nvPr/>
            </p:nvGrpSpPr>
            <p:grpSpPr bwMode="auto">
              <a:xfrm>
                <a:off x="649" y="2628"/>
                <a:ext cx="716" cy="630"/>
                <a:chOff x="637" y="2610"/>
                <a:chExt cx="716" cy="630"/>
              </a:xfrm>
            </p:grpSpPr>
            <p:sp>
              <p:nvSpPr>
                <p:cNvPr id="3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37" y="2658"/>
                  <a:ext cx="716" cy="5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itchFamily="2" charset="-122"/>
                    </a:rPr>
                    <a:t>TCP with</a:t>
                  </a:r>
                  <a:endParaRPr lang="en-US" altLang="zh-CN" sz="1800" b="0" dirty="0">
                    <a:latin typeface="Comic Sans MS" panose="030F0702030302020204" pitchFamily="66" charset="0"/>
                    <a:ea typeface="宋体" pitchFamily="2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itchFamily="2" charset="-122"/>
                    </a:rPr>
                    <a:t>buffers,</a:t>
                  </a:r>
                  <a:endParaRPr lang="en-US" altLang="zh-CN" sz="1800" b="0" dirty="0">
                    <a:latin typeface="Comic Sans MS" panose="030F0702030302020204" pitchFamily="66" charset="0"/>
                    <a:ea typeface="宋体" pitchFamily="2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itchFamily="2" charset="-122"/>
                    </a:rPr>
                    <a:t>variables</a:t>
                  </a:r>
                  <a:endParaRPr lang="en-US" altLang="zh-CN" sz="1800" b="0" dirty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37" name="Rectangle 17"/>
                <p:cNvSpPr>
                  <a:spLocks noChangeArrowheads="1"/>
                </p:cNvSpPr>
                <p:nvPr/>
              </p:nvSpPr>
              <p:spPr bwMode="auto">
                <a:xfrm>
                  <a:off x="672" y="2610"/>
                  <a:ext cx="642" cy="6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itchFamily="2" charset="-122"/>
                  </a:endParaRPr>
                </a:p>
              </p:txBody>
            </p:sp>
          </p:grpSp>
          <p:grpSp>
            <p:nvGrpSpPr>
              <p:cNvPr id="33" name="Group 18"/>
              <p:cNvGrpSpPr/>
              <p:nvPr/>
            </p:nvGrpSpPr>
            <p:grpSpPr bwMode="auto">
              <a:xfrm>
                <a:off x="741" y="2500"/>
                <a:ext cx="561" cy="231"/>
                <a:chOff x="897" y="3736"/>
                <a:chExt cx="561" cy="231"/>
              </a:xfrm>
            </p:grpSpPr>
            <p:sp>
              <p:nvSpPr>
                <p:cNvPr id="34" name="Rectangle 19"/>
                <p:cNvSpPr>
                  <a:spLocks noChangeArrowheads="1"/>
                </p:cNvSpPr>
                <p:nvPr/>
              </p:nvSpPr>
              <p:spPr bwMode="auto">
                <a:xfrm>
                  <a:off x="924" y="3774"/>
                  <a:ext cx="492" cy="1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itchFamily="2" charset="-122"/>
                  </a:endParaRPr>
                </a:p>
              </p:txBody>
            </p:sp>
            <p:sp>
              <p:nvSpPr>
                <p:cNvPr id="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97" y="3736"/>
                  <a:ext cx="56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solidFill>
                        <a:schemeClr val="bg1"/>
                      </a:solidFill>
                      <a:latin typeface="Comic Sans MS" panose="030F0702030302020204" pitchFamily="66" charset="0"/>
                      <a:ea typeface="宋体" pitchFamily="2" charset="-122"/>
                    </a:rPr>
                    <a:t>socket</a:t>
                  </a:r>
                  <a:endParaRPr lang="en-US" altLang="zh-CN" sz="2400" b="0" dirty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7" name="Text Box 21"/>
            <p:cNvSpPr txBox="1">
              <a:spLocks noChangeArrowheads="1"/>
            </p:cNvSpPr>
            <p:nvPr/>
          </p:nvSpPr>
          <p:spPr bwMode="auto">
            <a:xfrm>
              <a:off x="466" y="2036"/>
              <a:ext cx="76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由应用程序</a:t>
              </a: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开发者控制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190" y="2659"/>
              <a:ext cx="10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由操作系统控制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V="1">
              <a:off x="1224" y="2094"/>
              <a:ext cx="0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1218" y="2460"/>
              <a:ext cx="0" cy="6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821" y="3066"/>
              <a:ext cx="17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 dirty="0">
                  <a:latin typeface="Comic Sans MS" panose="030F0702030302020204" pitchFamily="66" charset="0"/>
                  <a:ea typeface="宋体" pitchFamily="2" charset="-122"/>
                </a:rPr>
                <a:t>host or server</a:t>
              </a:r>
              <a:endParaRPr lang="en-US" altLang="zh-CN" sz="2400" b="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aphicFrame>
          <p:nvGraphicFramePr>
            <p:cNvPr id="12" name="Object 26"/>
            <p:cNvGraphicFramePr>
              <a:graphicFrameLocks noChangeAspect="1"/>
            </p:cNvGraphicFramePr>
            <p:nvPr/>
          </p:nvGraphicFramePr>
          <p:xfrm>
            <a:off x="3610" y="1787"/>
            <a:ext cx="7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Clip" r:id="rId3" imgW="1306830" imgH="1083310" progId="MS_ClipArt_Gallery.2">
                    <p:embed/>
                  </p:oleObj>
                </mc:Choice>
                <mc:Fallback>
                  <p:oleObj name="Clip" r:id="rId3" imgW="1306830" imgH="1083310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0" y="1787"/>
                          <a:ext cx="708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27"/>
            <p:cNvGrpSpPr/>
            <p:nvPr/>
          </p:nvGrpSpPr>
          <p:grpSpPr bwMode="auto">
            <a:xfrm>
              <a:off x="3637" y="2002"/>
              <a:ext cx="716" cy="998"/>
              <a:chOff x="649" y="2260"/>
              <a:chExt cx="716" cy="998"/>
            </a:xfrm>
          </p:grpSpPr>
          <p:sp>
            <p:nvSpPr>
              <p:cNvPr id="22" name="Rectangle 28"/>
              <p:cNvSpPr>
                <a:spLocks noChangeArrowheads="1"/>
              </p:cNvSpPr>
              <p:nvPr/>
            </p:nvSpPr>
            <p:spPr bwMode="auto">
              <a:xfrm>
                <a:off x="678" y="2280"/>
                <a:ext cx="642" cy="2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sp>
            <p:nvSpPr>
              <p:cNvPr id="23" name="Text Box 29"/>
              <p:cNvSpPr txBox="1">
                <a:spLocks noChangeArrowheads="1"/>
              </p:cNvSpPr>
              <p:nvPr/>
            </p:nvSpPr>
            <p:spPr bwMode="auto">
              <a:xfrm>
                <a:off x="694" y="2260"/>
                <a:ext cx="6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800" b="0" dirty="0">
                    <a:latin typeface="Comic Sans MS" panose="030F0702030302020204" pitchFamily="66" charset="0"/>
                    <a:ea typeface="宋体" pitchFamily="2" charset="-122"/>
                  </a:rPr>
                  <a:t>process</a:t>
                </a:r>
                <a:endParaRPr lang="en-US" altLang="zh-CN" sz="1800" b="0" dirty="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grpSp>
            <p:nvGrpSpPr>
              <p:cNvPr id="24" name="Group 30"/>
              <p:cNvGrpSpPr/>
              <p:nvPr/>
            </p:nvGrpSpPr>
            <p:grpSpPr bwMode="auto">
              <a:xfrm>
                <a:off x="649" y="2628"/>
                <a:ext cx="716" cy="630"/>
                <a:chOff x="637" y="2610"/>
                <a:chExt cx="716" cy="630"/>
              </a:xfrm>
            </p:grpSpPr>
            <p:sp>
              <p:nvSpPr>
                <p:cNvPr id="2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37" y="2658"/>
                  <a:ext cx="716" cy="5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itchFamily="2" charset="-122"/>
                    </a:rPr>
                    <a:t>TCP with</a:t>
                  </a:r>
                  <a:endParaRPr lang="en-US" altLang="zh-CN" sz="1800" b="0">
                    <a:latin typeface="Comic Sans MS" panose="030F0702030302020204" pitchFamily="66" charset="0"/>
                    <a:ea typeface="宋体" pitchFamily="2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itchFamily="2" charset="-122"/>
                    </a:rPr>
                    <a:t>buffers,</a:t>
                  </a:r>
                  <a:endParaRPr lang="en-US" altLang="zh-CN" sz="1800" b="0">
                    <a:latin typeface="Comic Sans MS" panose="030F0702030302020204" pitchFamily="66" charset="0"/>
                    <a:ea typeface="宋体" pitchFamily="2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itchFamily="2" charset="-122"/>
                    </a:rPr>
                    <a:t>variables</a:t>
                  </a:r>
                  <a:endParaRPr lang="en-US" altLang="zh-CN" sz="1800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29" name="Rectangle 32"/>
                <p:cNvSpPr>
                  <a:spLocks noChangeArrowheads="1"/>
                </p:cNvSpPr>
                <p:nvPr/>
              </p:nvSpPr>
              <p:spPr bwMode="auto">
                <a:xfrm>
                  <a:off x="672" y="2610"/>
                  <a:ext cx="642" cy="6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itchFamily="2" charset="-122"/>
                  </a:endParaRPr>
                </a:p>
              </p:txBody>
            </p:sp>
          </p:grpSp>
          <p:grpSp>
            <p:nvGrpSpPr>
              <p:cNvPr id="25" name="Group 33"/>
              <p:cNvGrpSpPr/>
              <p:nvPr/>
            </p:nvGrpSpPr>
            <p:grpSpPr bwMode="auto">
              <a:xfrm>
                <a:off x="741" y="2500"/>
                <a:ext cx="561" cy="231"/>
                <a:chOff x="897" y="3736"/>
                <a:chExt cx="561" cy="231"/>
              </a:xfrm>
            </p:grpSpPr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924" y="3774"/>
                  <a:ext cx="492" cy="1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itchFamily="2" charset="-122"/>
                  </a:endParaRPr>
                </a:p>
              </p:txBody>
            </p:sp>
            <p:sp>
              <p:nvSpPr>
                <p:cNvPr id="2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897" y="3736"/>
                  <a:ext cx="56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solidFill>
                        <a:schemeClr val="bg1"/>
                      </a:solidFill>
                      <a:latin typeface="Comic Sans MS" panose="030F0702030302020204" pitchFamily="66" charset="0"/>
                      <a:ea typeface="宋体" pitchFamily="2" charset="-122"/>
                    </a:rPr>
                    <a:t>socket</a:t>
                  </a:r>
                  <a:endParaRPr lang="en-US" altLang="zh-CN" sz="2400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15" name="Text Box 36"/>
            <p:cNvSpPr txBox="1">
              <a:spLocks noChangeArrowheads="1"/>
            </p:cNvSpPr>
            <p:nvPr/>
          </p:nvSpPr>
          <p:spPr bwMode="auto">
            <a:xfrm>
              <a:off x="4484" y="1855"/>
              <a:ext cx="9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controlled by</a:t>
              </a:r>
              <a:endParaRPr lang="en-US" altLang="zh-CN" sz="1600" b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application</a:t>
              </a:r>
              <a:endParaRPr lang="en-US" altLang="zh-CN" sz="1600" b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developer</a:t>
              </a:r>
              <a:endParaRPr lang="en-US" alt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Text Box 37"/>
            <p:cNvSpPr txBox="1">
              <a:spLocks noChangeArrowheads="1"/>
            </p:cNvSpPr>
            <p:nvPr/>
          </p:nvSpPr>
          <p:spPr bwMode="auto">
            <a:xfrm>
              <a:off x="4487" y="2431"/>
              <a:ext cx="9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controlled by</a:t>
              </a:r>
              <a:endParaRPr lang="en-US" altLang="zh-CN" sz="1600" b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operating</a:t>
              </a:r>
              <a:endParaRPr lang="en-US" altLang="zh-CN" sz="1600" b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system</a:t>
              </a:r>
              <a:endParaRPr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Line 38"/>
            <p:cNvSpPr>
              <a:spLocks noChangeShapeType="1"/>
            </p:cNvSpPr>
            <p:nvPr/>
          </p:nvSpPr>
          <p:spPr bwMode="auto">
            <a:xfrm flipV="1">
              <a:off x="4428" y="2010"/>
              <a:ext cx="0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39"/>
            <p:cNvSpPr>
              <a:spLocks noChangeShapeType="1"/>
            </p:cNvSpPr>
            <p:nvPr/>
          </p:nvSpPr>
          <p:spPr bwMode="auto">
            <a:xfrm flipH="1" flipV="1">
              <a:off x="4422" y="2376"/>
              <a:ext cx="0" cy="6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3399" y="3034"/>
              <a:ext cx="13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 dirty="0">
                  <a:latin typeface="Comic Sans MS" panose="030F0702030302020204" pitchFamily="66" charset="0"/>
                  <a:ea typeface="宋体" pitchFamily="2" charset="-122"/>
                </a:rPr>
                <a:t>host or server</a:t>
              </a:r>
              <a:endParaRPr lang="en-US" altLang="zh-CN" sz="2400" b="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2266" y="2304"/>
              <a:ext cx="1133" cy="1055"/>
            </a:xfrm>
            <a:custGeom>
              <a:avLst/>
              <a:gdLst>
                <a:gd name="T0" fmla="*/ 210 w 1292"/>
                <a:gd name="T1" fmla="*/ 6 h 1255"/>
                <a:gd name="T2" fmla="*/ 31 w 1292"/>
                <a:gd name="T3" fmla="*/ 132 h 1255"/>
                <a:gd name="T4" fmla="*/ 25 w 1292"/>
                <a:gd name="T5" fmla="*/ 440 h 1255"/>
                <a:gd name="T6" fmla="*/ 46 w 1292"/>
                <a:gd name="T7" fmla="*/ 697 h 1255"/>
                <a:gd name="T8" fmla="*/ 215 w 1292"/>
                <a:gd name="T9" fmla="*/ 732 h 1255"/>
                <a:gd name="T10" fmla="*/ 567 w 1292"/>
                <a:gd name="T11" fmla="*/ 949 h 1255"/>
                <a:gd name="T12" fmla="*/ 873 w 1292"/>
                <a:gd name="T13" fmla="*/ 1040 h 1255"/>
                <a:gd name="T14" fmla="*/ 1051 w 1292"/>
                <a:gd name="T15" fmla="*/ 858 h 1255"/>
                <a:gd name="T16" fmla="*/ 1115 w 1292"/>
                <a:gd name="T17" fmla="*/ 374 h 1255"/>
                <a:gd name="T18" fmla="*/ 1057 w 1292"/>
                <a:gd name="T19" fmla="*/ 177 h 1255"/>
                <a:gd name="T20" fmla="*/ 657 w 1292"/>
                <a:gd name="T21" fmla="*/ 97 h 1255"/>
                <a:gd name="T22" fmla="*/ 210 w 1292"/>
                <a:gd name="T23" fmla="*/ 6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2479" y="2688"/>
              <a:ext cx="7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  <a:ea typeface="宋体" pitchFamily="2" charset="-122"/>
                </a:rPr>
                <a:t>internet</a:t>
              </a:r>
              <a:endParaRPr lang="en-US" altLang="zh-CN" sz="2400" b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 flipH="1">
              <a:off x="2034" y="2622"/>
              <a:ext cx="1596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563270" y="2636960"/>
            <a:ext cx="3901389" cy="405045"/>
            <a:chOff x="727761" y="2552005"/>
            <a:chExt cx="3901389" cy="405045"/>
          </a:xfrm>
        </p:grpSpPr>
        <p:sp>
          <p:nvSpPr>
            <p:cNvPr id="38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40271" y="2650652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网络编程相关基础知识</a:t>
              </a:r>
              <a:endParaRPr lang="zh-CN" altLang="en-US" sz="2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63270" y="3437292"/>
            <a:ext cx="3901389" cy="405045"/>
            <a:chOff x="727761" y="3323530"/>
            <a:chExt cx="3901389" cy="405045"/>
          </a:xfrm>
        </p:grpSpPr>
        <p:sp>
          <p:nvSpPr>
            <p:cNvPr id="42" name="Oval 5"/>
            <p:cNvSpPr/>
            <p:nvPr/>
          </p:nvSpPr>
          <p:spPr bwMode="auto">
            <a:xfrm>
              <a:off x="727761" y="3323530"/>
              <a:ext cx="405045" cy="405045"/>
            </a:xfrm>
            <a:prstGeom prst="ellipse">
              <a:avLst/>
            </a:prstGeom>
            <a:solidFill>
              <a:srgbClr val="37415C"/>
            </a:solidFill>
            <a:ln w="19050">
              <a:noFill/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13"/>
            <p:cNvSpPr txBox="1"/>
            <p:nvPr/>
          </p:nvSpPr>
          <p:spPr>
            <a:xfrm>
              <a:off x="1340271" y="3409951"/>
              <a:ext cx="3288879" cy="21997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Socket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套接字与循环服务器</a:t>
              </a:r>
              <a:endParaRPr lang="zh-CN" altLang="en-US" sz="2400" b="1" dirty="0">
                <a:solidFill>
                  <a:srgbClr val="37415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563270" y="4237624"/>
            <a:ext cx="3901388" cy="405045"/>
            <a:chOff x="727761" y="2552005"/>
            <a:chExt cx="3901388" cy="405045"/>
          </a:xfrm>
        </p:grpSpPr>
        <p:sp>
          <p:nvSpPr>
            <p:cNvPr id="47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1340270" y="2579903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多进程、多线程并发服务器设计</a:t>
              </a:r>
              <a:endParaRPr lang="zh-CN" altLang="en-US" sz="2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19897" y="2636960"/>
            <a:ext cx="3901389" cy="405045"/>
            <a:chOff x="727761" y="3323530"/>
            <a:chExt cx="3901389" cy="405045"/>
          </a:xfrm>
        </p:grpSpPr>
        <p:sp>
          <p:nvSpPr>
            <p:cNvPr id="56" name="Oval 5"/>
            <p:cNvSpPr/>
            <p:nvPr/>
          </p:nvSpPr>
          <p:spPr bwMode="auto">
            <a:xfrm>
              <a:off x="727761" y="3323530"/>
              <a:ext cx="405045" cy="405045"/>
            </a:xfrm>
            <a:prstGeom prst="ellipse">
              <a:avLst/>
            </a:prstGeom>
            <a:solidFill>
              <a:srgbClr val="37415C"/>
            </a:solidFill>
            <a:ln w="19050">
              <a:noFill/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13"/>
            <p:cNvSpPr txBox="1"/>
            <p:nvPr/>
          </p:nvSpPr>
          <p:spPr>
            <a:xfrm>
              <a:off x="1340271" y="3409951"/>
              <a:ext cx="3288879" cy="21997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I/O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模型以及基于</a:t>
              </a:r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I/O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复用的并发</a:t>
              </a:r>
              <a:endParaRPr lang="zh-CN" altLang="en-US" sz="2400" b="1" dirty="0">
                <a:solidFill>
                  <a:srgbClr val="37415C"/>
                </a:solidFill>
                <a:cs typeface="+mn-ea"/>
                <a:sym typeface="+mn-lt"/>
              </a:endParaRPr>
            </a:p>
            <a:p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服务器设计</a:t>
              </a:r>
              <a:endParaRPr lang="zh-CN" altLang="en-US" sz="2400" b="1" dirty="0">
                <a:solidFill>
                  <a:srgbClr val="37415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19897" y="3803554"/>
            <a:ext cx="3901389" cy="405045"/>
            <a:chOff x="727761" y="2552005"/>
            <a:chExt cx="3901389" cy="405045"/>
          </a:xfrm>
        </p:grpSpPr>
        <p:sp>
          <p:nvSpPr>
            <p:cNvPr id="59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13"/>
            <p:cNvSpPr txBox="1"/>
            <p:nvPr/>
          </p:nvSpPr>
          <p:spPr>
            <a:xfrm>
              <a:off x="1340271" y="2650652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客户端、服务器程序设计</a:t>
              </a:r>
              <a:b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</a:b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核心问题解析：以仿</a:t>
              </a:r>
              <a: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  <a:t>QQ</a:t>
              </a: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的多人</a:t>
              </a:r>
              <a:b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</a:b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即时通信网络应用为例</a:t>
              </a:r>
              <a: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  <a:t>*</a:t>
              </a:r>
              <a:endParaRPr lang="en-US" altLang="zh-CN" sz="2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49111" y="5147118"/>
            <a:ext cx="9272175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2060"/>
                </a:solidFill>
              </a:rPr>
              <a:t>本章参考资料</a:t>
            </a:r>
            <a:r>
              <a:rPr lang="zh-CN" altLang="en-US" sz="1800" dirty="0">
                <a:solidFill>
                  <a:srgbClr val="002060"/>
                </a:solidFill>
              </a:rPr>
              <a:t>：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2060"/>
                </a:solidFill>
              </a:rPr>
              <a:t>1.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W. Richard Stevens</a:t>
            </a:r>
            <a:r>
              <a:rPr lang="en-US" altLang="zh-CN" dirty="0">
                <a:solidFill>
                  <a:srgbClr val="002060"/>
                </a:solidFill>
              </a:rPr>
              <a:t>,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UNIX</a:t>
            </a:r>
            <a:r>
              <a:rPr lang="zh-CN" altLang="en-US" sz="1800" dirty="0">
                <a:solidFill>
                  <a:srgbClr val="002060"/>
                </a:solidFill>
              </a:rPr>
              <a:t>网络编程 卷</a:t>
            </a:r>
            <a:r>
              <a:rPr lang="en-US" altLang="zh-CN" sz="1800" dirty="0">
                <a:solidFill>
                  <a:srgbClr val="002060"/>
                </a:solidFill>
              </a:rPr>
              <a:t>1:</a:t>
            </a:r>
            <a:r>
              <a:rPr lang="zh-CN" altLang="en-US" sz="1800" dirty="0">
                <a:solidFill>
                  <a:srgbClr val="002060"/>
                </a:solidFill>
              </a:rPr>
              <a:t>套接字联网</a:t>
            </a:r>
            <a:r>
              <a:rPr lang="en-US" altLang="zh-CN" sz="1800" dirty="0">
                <a:solidFill>
                  <a:srgbClr val="002060"/>
                </a:solidFill>
              </a:rPr>
              <a:t>API(</a:t>
            </a:r>
            <a:r>
              <a:rPr lang="zh-CN" altLang="en-US" sz="1800" dirty="0">
                <a:solidFill>
                  <a:srgbClr val="002060"/>
                </a:solidFill>
              </a:rPr>
              <a:t>第</a:t>
            </a:r>
            <a:r>
              <a:rPr lang="en-US" altLang="zh-CN" sz="1800" dirty="0">
                <a:solidFill>
                  <a:srgbClr val="002060"/>
                </a:solidFill>
              </a:rPr>
              <a:t>3</a:t>
            </a:r>
            <a:r>
              <a:rPr lang="zh-CN" altLang="en-US" sz="1800" dirty="0">
                <a:solidFill>
                  <a:srgbClr val="002060"/>
                </a:solidFill>
              </a:rPr>
              <a:t>版</a:t>
            </a:r>
            <a:r>
              <a:rPr lang="en-US" altLang="zh-CN" sz="1800" dirty="0">
                <a:solidFill>
                  <a:srgbClr val="002060"/>
                </a:solidFill>
              </a:rPr>
              <a:t>)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2060"/>
                </a:solidFill>
              </a:rPr>
              <a:t>2.</a:t>
            </a:r>
            <a:r>
              <a:rPr lang="zh-CN" altLang="en-US" sz="1800" dirty="0">
                <a:solidFill>
                  <a:srgbClr val="002060"/>
                </a:solidFill>
              </a:rPr>
              <a:t>宋敬彬，</a:t>
            </a:r>
            <a:r>
              <a:rPr lang="en-US" altLang="zh-CN" sz="1800" dirty="0" err="1">
                <a:solidFill>
                  <a:srgbClr val="002060"/>
                </a:solidFill>
              </a:rPr>
              <a:t>linux</a:t>
            </a:r>
            <a:r>
              <a:rPr lang="zh-CN" altLang="en-US" sz="1800" dirty="0">
                <a:solidFill>
                  <a:srgbClr val="002060"/>
                </a:solidFill>
              </a:rPr>
              <a:t>网络编程</a:t>
            </a:r>
            <a:r>
              <a:rPr lang="en-US" altLang="zh-CN" sz="1800" dirty="0">
                <a:solidFill>
                  <a:srgbClr val="002060"/>
                </a:solidFill>
              </a:rPr>
              <a:t>(</a:t>
            </a:r>
            <a:r>
              <a:rPr lang="zh-CN" altLang="en-US" sz="1800" dirty="0">
                <a:solidFill>
                  <a:srgbClr val="002060"/>
                </a:solidFill>
              </a:rPr>
              <a:t>第</a:t>
            </a:r>
            <a:r>
              <a:rPr lang="en-US" altLang="zh-CN" sz="1800" dirty="0">
                <a:solidFill>
                  <a:srgbClr val="002060"/>
                </a:solidFill>
              </a:rPr>
              <a:t>2</a:t>
            </a:r>
            <a:r>
              <a:rPr lang="zh-CN" altLang="en-US" sz="1800" dirty="0">
                <a:solidFill>
                  <a:srgbClr val="002060"/>
                </a:solidFill>
              </a:rPr>
              <a:t>版</a:t>
            </a:r>
            <a:r>
              <a:rPr lang="en-US" altLang="zh-CN" sz="1800" dirty="0">
                <a:solidFill>
                  <a:srgbClr val="002060"/>
                </a:solidFill>
              </a:rPr>
              <a:t>)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Berkeley UNIX Sockets API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Berkeley </a:t>
            </a:r>
            <a:r>
              <a:rPr lang="zh-CN" altLang="en-US" sz="3200" dirty="0"/>
              <a:t>套接字</a:t>
            </a:r>
            <a:endParaRPr lang="zh-CN" altLang="en-US" sz="3200" dirty="0"/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/>
              <a:t>ARPA</a:t>
            </a:r>
            <a:r>
              <a:rPr lang="zh-CN" altLang="en-US" sz="2800" dirty="0"/>
              <a:t>要求伯克利分校将</a:t>
            </a:r>
            <a:r>
              <a:rPr lang="en-US" altLang="zh-CN" sz="2800" dirty="0"/>
              <a:t>TCP/IP</a:t>
            </a:r>
            <a:r>
              <a:rPr lang="zh-CN" altLang="en-US" sz="2800" dirty="0"/>
              <a:t>移植到</a:t>
            </a:r>
            <a:r>
              <a:rPr lang="en-US" altLang="zh-CN" sz="2800" dirty="0"/>
              <a:t>UNIX</a:t>
            </a:r>
            <a:r>
              <a:rPr lang="zh-CN" altLang="en-US" sz="2800" dirty="0"/>
              <a:t>中</a:t>
            </a:r>
            <a:endParaRPr lang="zh-CN" altLang="en-US" sz="2800" dirty="0"/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需要创建一个接口，便于应用程序使用这个接口进行网络通信</a:t>
            </a:r>
            <a:endParaRPr lang="zh-CN" altLang="en-US" sz="2800" dirty="0"/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尽可能使用现有的系统调用，称为</a:t>
            </a:r>
            <a:r>
              <a:rPr lang="en-US" altLang="zh-CN" sz="2800" dirty="0"/>
              <a:t>BSD UNIX </a:t>
            </a:r>
            <a:r>
              <a:rPr lang="zh-CN" altLang="en-US" sz="2800" dirty="0"/>
              <a:t>套接字</a:t>
            </a:r>
            <a:endParaRPr lang="en-US" altLang="zh-CN" sz="2800" dirty="0"/>
          </a:p>
          <a:p>
            <a:pPr lvl="2"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BSD</a:t>
            </a:r>
            <a:r>
              <a:rPr lang="zh-CN" altLang="en-US" dirty="0"/>
              <a:t>，</a:t>
            </a:r>
            <a:r>
              <a:rPr lang="en-GB" altLang="zh-CN" dirty="0"/>
              <a:t>Berkeley Software Distribution</a:t>
            </a:r>
            <a:endParaRPr lang="zh-CN" altLang="en-US" dirty="0"/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成为事实上的标准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主动套接字和被动套接字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创建方式相同，使用方式不同</a:t>
            </a:r>
            <a:endParaRPr lang="zh-CN" altLang="en-US" dirty="0"/>
          </a:p>
          <a:p>
            <a:pPr lvl="1"/>
            <a:r>
              <a:rPr lang="zh-CN" altLang="en-US" dirty="0"/>
              <a:t>被动：等待传入连接的套接字，如服务器套接字</a:t>
            </a:r>
            <a:endParaRPr lang="zh-CN" altLang="en-US" dirty="0"/>
          </a:p>
          <a:p>
            <a:pPr lvl="1"/>
            <a:r>
              <a:rPr lang="zh-CN" altLang="en-US" dirty="0"/>
              <a:t>主动：发起连接的套接字，如客户端套接字</a:t>
            </a:r>
            <a:endParaRPr lang="zh-CN" altLang="en-US" dirty="0"/>
          </a:p>
          <a:p>
            <a:r>
              <a:rPr lang="zh-CN" altLang="en-US" dirty="0"/>
              <a:t>指明端到端地址：创建时不指定，使用时指明（</a:t>
            </a:r>
            <a:r>
              <a:rPr lang="en-US" altLang="zh-CN" dirty="0"/>
              <a:t>TCP/IP</a:t>
            </a:r>
            <a:r>
              <a:rPr lang="zh-CN" altLang="en-US" dirty="0"/>
              <a:t>需要指明协议端口号和</a:t>
            </a:r>
            <a:r>
              <a:rPr lang="en-US" altLang="zh-CN" dirty="0"/>
              <a:t>IP</a:t>
            </a:r>
            <a:r>
              <a:rPr lang="zh-CN" altLang="en-US" dirty="0"/>
              <a:t>地址）</a:t>
            </a:r>
            <a:endParaRPr lang="zh-CN" altLang="en-US" dirty="0"/>
          </a:p>
          <a:p>
            <a:pPr lvl="1"/>
            <a:r>
              <a:rPr lang="en-US" altLang="zh-CN" dirty="0"/>
              <a:t>TCP/IP</a:t>
            </a:r>
            <a:r>
              <a:rPr lang="zh-CN" altLang="en-US" dirty="0"/>
              <a:t>协议族：</a:t>
            </a:r>
            <a:r>
              <a:rPr lang="en-US" altLang="zh-CN" dirty="0"/>
              <a:t>PF_INET</a:t>
            </a:r>
            <a:endParaRPr lang="en-US" altLang="zh-CN" dirty="0"/>
          </a:p>
          <a:p>
            <a:pPr lvl="1"/>
            <a:r>
              <a:rPr lang="en-US" altLang="zh-CN" dirty="0"/>
              <a:t>TCP/IP</a:t>
            </a:r>
            <a:r>
              <a:rPr lang="zh-CN" altLang="en-US" dirty="0"/>
              <a:t>地址族：</a:t>
            </a:r>
            <a:r>
              <a:rPr lang="en-US" altLang="zh-CN" dirty="0"/>
              <a:t>AF_INET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PF</a:t>
            </a:r>
            <a:r>
              <a:rPr lang="zh-CN" altLang="en-US" dirty="0"/>
              <a:t>是</a:t>
            </a:r>
            <a:r>
              <a:rPr lang="en-US" altLang="zh-CN" dirty="0"/>
              <a:t>protocol family</a:t>
            </a:r>
            <a:r>
              <a:rPr lang="zh-CN" altLang="en-US" dirty="0"/>
              <a:t>，</a:t>
            </a:r>
            <a:r>
              <a:rPr lang="en-US" altLang="zh-CN" dirty="0"/>
              <a:t>AF</a:t>
            </a:r>
            <a:r>
              <a:rPr lang="zh-CN" altLang="en-US" dirty="0"/>
              <a:t>是</a:t>
            </a:r>
            <a:r>
              <a:rPr lang="en-US" altLang="zh-CN" dirty="0"/>
              <a:t>address family</a:t>
            </a:r>
            <a:r>
              <a:rPr lang="zh-CN" altLang="en-US" dirty="0"/>
              <a:t>，</a:t>
            </a:r>
            <a:r>
              <a:rPr lang="en-US" altLang="zh-CN" dirty="0"/>
              <a:t>TCP/IP</a:t>
            </a:r>
            <a:r>
              <a:rPr lang="zh-CN" altLang="en-US" dirty="0"/>
              <a:t>套接字设计者认为可能某个协议族有多种形式的地址，所以在</a:t>
            </a:r>
            <a:r>
              <a:rPr lang="en-US" altLang="zh-CN" dirty="0"/>
              <a:t>API</a:t>
            </a:r>
            <a:r>
              <a:rPr lang="zh-CN" altLang="en-US" dirty="0"/>
              <a:t>上把它们分开了，创建</a:t>
            </a:r>
            <a:r>
              <a:rPr lang="en-US" altLang="zh-CN" dirty="0"/>
              <a:t>socket</a:t>
            </a:r>
            <a:r>
              <a:rPr lang="zh-CN" altLang="en-US" dirty="0"/>
              <a:t>用</a:t>
            </a:r>
            <a:r>
              <a:rPr lang="en-US" altLang="zh-CN" dirty="0"/>
              <a:t>PF</a:t>
            </a:r>
            <a:r>
              <a:rPr lang="zh-CN" altLang="en-US" dirty="0"/>
              <a:t>，</a:t>
            </a:r>
            <a:r>
              <a:rPr lang="en-US" altLang="zh-CN" dirty="0"/>
              <a:t>bind/connect</a:t>
            </a:r>
            <a:r>
              <a:rPr lang="zh-CN" altLang="en-US" dirty="0"/>
              <a:t>用</a:t>
            </a:r>
            <a:r>
              <a:rPr lang="en-US" altLang="zh-CN" dirty="0"/>
              <a:t>AF</a:t>
            </a:r>
            <a:r>
              <a:rPr lang="zh-CN" altLang="en-US" dirty="0"/>
              <a:t>。但如今一个</a:t>
            </a:r>
            <a:r>
              <a:rPr lang="en-US" altLang="zh-CN" dirty="0"/>
              <a:t>PF</a:t>
            </a:r>
            <a:r>
              <a:rPr lang="zh-CN" altLang="en-US" dirty="0"/>
              <a:t>只有一个</a:t>
            </a:r>
            <a:r>
              <a:rPr lang="en-US" altLang="zh-CN" dirty="0"/>
              <a:t>AF</a:t>
            </a:r>
            <a:r>
              <a:rPr lang="zh-CN" altLang="en-US" dirty="0"/>
              <a:t>，从来没有过例外，所以可混用）</a:t>
            </a:r>
            <a:endParaRPr lang="zh-CN" altLang="en-US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套接字类型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+mn-ea"/>
              </a:rPr>
              <a:t>套接字支持多种通信协议：</a:t>
            </a:r>
            <a:endParaRPr lang="zh-CN" altLang="en-US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Unix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Unix</a:t>
            </a:r>
            <a:r>
              <a:rPr lang="zh-CN" altLang="en-US" dirty="0">
                <a:latin typeface="+mn-ea"/>
              </a:rPr>
              <a:t>系统内部协议</a:t>
            </a:r>
            <a:endParaRPr lang="zh-CN" altLang="en-US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INET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IP</a:t>
            </a:r>
            <a:r>
              <a:rPr lang="zh-CN" altLang="en-US" dirty="0">
                <a:latin typeface="+mn-ea"/>
              </a:rPr>
              <a:t>版本</a:t>
            </a:r>
            <a:r>
              <a:rPr lang="en-US" altLang="zh-CN" dirty="0">
                <a:latin typeface="+mn-ea"/>
              </a:rPr>
              <a:t>4</a:t>
            </a:r>
            <a:endParaRPr lang="en-US" altLang="zh-CN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INET6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IP</a:t>
            </a:r>
            <a:r>
              <a:rPr lang="zh-CN" altLang="en-US" dirty="0">
                <a:latin typeface="+mn-ea"/>
              </a:rPr>
              <a:t>版本</a:t>
            </a:r>
            <a:r>
              <a:rPr lang="en-US" altLang="zh-CN" dirty="0">
                <a:latin typeface="+mn-ea"/>
              </a:rPr>
              <a:t>6</a:t>
            </a:r>
            <a:endParaRPr lang="en-US" altLang="zh-CN" dirty="0">
              <a:latin typeface="+mn-ea"/>
            </a:endParaRP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+mn-ea"/>
              </a:rPr>
              <a:t>套接字类型，即应用程序希望的通信服务类型</a:t>
            </a:r>
            <a:endParaRPr lang="zh-CN" altLang="en-US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SOCKET_DGRAM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双向不可靠数据报，对应</a:t>
            </a:r>
            <a:r>
              <a:rPr lang="en-US" altLang="zh-CN" dirty="0">
                <a:latin typeface="+mn-ea"/>
              </a:rPr>
              <a:t>UDP</a:t>
            </a:r>
            <a:endParaRPr lang="en-US" altLang="zh-CN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SOCKET_STREAM</a:t>
            </a:r>
            <a:r>
              <a:rPr lang="zh-CN" altLang="en-US" dirty="0">
                <a:latin typeface="+mn-ea"/>
              </a:rPr>
              <a:t>：双向可靠数据流，对应</a:t>
            </a:r>
            <a:r>
              <a:rPr lang="en-US" altLang="zh-CN" dirty="0">
                <a:latin typeface="+mn-ea"/>
              </a:rPr>
              <a:t>TCP</a:t>
            </a:r>
            <a:endParaRPr lang="en-US" altLang="zh-CN" dirty="0">
              <a:latin typeface="+mn-ea"/>
            </a:endParaRP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SOCKET_RAW</a:t>
            </a:r>
            <a:r>
              <a:rPr lang="zh-CN" altLang="en-US" dirty="0">
                <a:latin typeface="+mn-ea"/>
              </a:rPr>
              <a:t>：低于传输层的低级协议或物理网络提供的套接字类型，可以访问内部网络接口。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Socket </a:t>
            </a:r>
            <a:r>
              <a:rPr lang="zh-CN" altLang="en-US" sz="3200" dirty="0"/>
              <a:t>通用地址结构</a:t>
            </a:r>
            <a:r>
              <a:rPr lang="en-US" altLang="zh-CN" sz="3200" dirty="0" err="1"/>
              <a:t>sockaddr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Socket</a:t>
            </a:r>
            <a:r>
              <a:rPr lang="zh-CN" altLang="en-US" sz="3200" dirty="0"/>
              <a:t>是传输层</a:t>
            </a:r>
            <a:r>
              <a:rPr lang="en-US" altLang="zh-CN" sz="3200" dirty="0"/>
              <a:t>/</a:t>
            </a:r>
            <a:r>
              <a:rPr lang="zh-CN" altLang="en-US" sz="3200" dirty="0"/>
              <a:t>网络层编程接口，由于传输层</a:t>
            </a:r>
            <a:r>
              <a:rPr lang="en-US" altLang="zh-CN" sz="3200" dirty="0"/>
              <a:t>/</a:t>
            </a:r>
            <a:r>
              <a:rPr lang="zh-CN" altLang="en-US" sz="3200" dirty="0"/>
              <a:t>网络层的各种实现不同，可能会有不同的编址方案。通用地址为了适应这种需求而定义。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通用地址有很大局限性，实际并不具有通用性，例如针对</a:t>
            </a:r>
            <a:r>
              <a:rPr lang="en-US" altLang="zh-CN" sz="3200" dirty="0"/>
              <a:t>AF_INET6/AF_LOCAL</a:t>
            </a:r>
            <a:r>
              <a:rPr lang="zh-CN" altLang="en-US" sz="3200" dirty="0"/>
              <a:t>类型的</a:t>
            </a:r>
            <a:r>
              <a:rPr lang="en-US" altLang="zh-CN" sz="3200" dirty="0"/>
              <a:t>Socket</a:t>
            </a:r>
            <a:r>
              <a:rPr lang="zh-CN" altLang="en-US" sz="3200" dirty="0"/>
              <a:t>地址，</a:t>
            </a:r>
            <a:r>
              <a:rPr lang="en-US" altLang="zh-CN" sz="3200" dirty="0" err="1"/>
              <a:t>sockaddr</a:t>
            </a:r>
            <a:r>
              <a:rPr lang="zh-CN" altLang="en-US" sz="3200" dirty="0"/>
              <a:t>结构实际上只能标识出这个地址的类型。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/>
          <p:nvPr/>
        </p:nvGrpSpPr>
        <p:grpSpPr bwMode="auto">
          <a:xfrm>
            <a:off x="4503682" y="1129370"/>
            <a:ext cx="2413000" cy="4346575"/>
            <a:chOff x="1143000" y="1858345"/>
            <a:chExt cx="2413000" cy="4345993"/>
          </a:xfrm>
        </p:grpSpPr>
        <p:sp>
          <p:nvSpPr>
            <p:cNvPr id="5" name="Rectangle 13"/>
            <p:cNvSpPr>
              <a:spLocks noChangeArrowheads="1"/>
            </p:cNvSpPr>
            <p:nvPr/>
          </p:nvSpPr>
          <p:spPr bwMode="auto">
            <a:xfrm>
              <a:off x="1143000" y="1858345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sa_len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1143000" y="236220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sa_family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143000" y="2876938"/>
              <a:ext cx="2413000" cy="33274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sa_data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</p:grpSp>
      <p:grpSp>
        <p:nvGrpSpPr>
          <p:cNvPr id="8" name="Group 15"/>
          <p:cNvGrpSpPr/>
          <p:nvPr/>
        </p:nvGrpSpPr>
        <p:grpSpPr bwMode="auto">
          <a:xfrm>
            <a:off x="7437382" y="1110320"/>
            <a:ext cx="2413000" cy="4318000"/>
            <a:chOff x="5486400" y="1905000"/>
            <a:chExt cx="2413000" cy="4318000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5486400" y="190500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length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86400" y="2362200"/>
              <a:ext cx="2413000" cy="386080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486400" y="236220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AF_INET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486400" y="289560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port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486400" y="3429000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addr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14" name="Rectangle 9" descr="50%"/>
            <p:cNvSpPr>
              <a:spLocks noChangeArrowheads="1"/>
            </p:cNvSpPr>
            <p:nvPr/>
          </p:nvSpPr>
          <p:spPr bwMode="auto">
            <a:xfrm>
              <a:off x="5486400" y="4572000"/>
              <a:ext cx="2413000" cy="1651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zero</a:t>
              </a:r>
              <a:endParaRPr lang="en-US" sz="2800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</p:grp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857384" y="659093"/>
            <a:ext cx="1705596" cy="52065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panose="030F0702030302020204" pitchFamily="66" charset="0"/>
              </a:rPr>
              <a:t>sockaddr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7494156" y="632067"/>
            <a:ext cx="2123980" cy="52065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panose="030F0702030302020204" pitchFamily="66" charset="0"/>
              </a:rPr>
              <a:t>sockaddr_in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17" name="Slide Number Placeholder 6"/>
          <p:cNvSpPr txBox="1"/>
          <p:nvPr/>
        </p:nvSpPr>
        <p:spPr>
          <a:xfrm>
            <a:off x="9510657" y="6623707"/>
            <a:ext cx="6254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BCEBAD-F492-AB44-9151-7E089962DED4}" type="slidenum">
              <a:rPr lang="en-US" altLang="zh-CN" sz="1400" smtClean="0">
                <a:latin typeface="+mn-ea"/>
                <a:cs typeface="Comic Sans MS" panose="030F0702030302020204" pitchFamily="66" charset="0"/>
              </a:rPr>
            </a:fld>
            <a:endParaRPr lang="en-US" altLang="zh-CN" sz="1400"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353346" y="641636"/>
            <a:ext cx="2324355" cy="52065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panose="030F0702030302020204" pitchFamily="66" charset="0"/>
              </a:rPr>
              <a:t>sockaddr_in6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Comic Sans MS" panose="030F0702030302020204" pitchFamily="66" charset="0"/>
            </a:endParaRPr>
          </a:p>
        </p:txBody>
      </p:sp>
      <p:grpSp>
        <p:nvGrpSpPr>
          <p:cNvPr id="19" name="Group 31"/>
          <p:cNvGrpSpPr/>
          <p:nvPr/>
        </p:nvGrpSpPr>
        <p:grpSpPr bwMode="auto">
          <a:xfrm>
            <a:off x="1382657" y="1129370"/>
            <a:ext cx="2413000" cy="5205412"/>
            <a:chOff x="6251501" y="971940"/>
            <a:chExt cx="2413001" cy="5204414"/>
          </a:xfrm>
        </p:grpSpPr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6251501" y="97194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length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6251501" y="1429140"/>
              <a:ext cx="2413000" cy="386080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6251501" y="142914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AF_INET6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6251501" y="196254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port</a:t>
              </a:r>
              <a:endParaRPr lang="en-US" altLang="zh-CN" b="1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6251501" y="2495940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Flow-label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5" name="Rectangle 9" descr="50%"/>
            <p:cNvSpPr>
              <a:spLocks noChangeArrowheads="1"/>
            </p:cNvSpPr>
            <p:nvPr/>
          </p:nvSpPr>
          <p:spPr bwMode="auto">
            <a:xfrm>
              <a:off x="6251501" y="4525671"/>
              <a:ext cx="2413001" cy="1650683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Scope ID</a:t>
              </a:r>
              <a:endParaRPr lang="en-US" sz="2800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251501" y="3615613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panose="030F0702030302020204" pitchFamily="66" charset="0"/>
                </a:rPr>
                <a:t>addr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panose="030F0702030302020204" pitchFamily="66" charset="0"/>
              </a:endParaRPr>
            </a:p>
          </p:txBody>
        </p:sp>
      </p:grp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2073220" y="6455432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ea"/>
                <a:cs typeface="Comic Sans MS" panose="030F0702030302020204" pitchFamily="66" charset="0"/>
              </a:rPr>
              <a:t>28 bytes</a:t>
            </a:r>
            <a:endParaRPr lang="en-US" altLang="zh-CN" sz="2400" dirty="0"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5076770" y="5644220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+mn-ea"/>
                <a:cs typeface="Comic Sans MS" panose="030F0702030302020204" pitchFamily="66" charset="0"/>
              </a:rPr>
              <a:t>variable</a:t>
            </a:r>
            <a:endParaRPr lang="en-US" altLang="zh-CN" sz="2400"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29" name="TextBox 30"/>
          <p:cNvSpPr txBox="1">
            <a:spLocks noChangeArrowheads="1"/>
          </p:cNvSpPr>
          <p:nvPr/>
        </p:nvSpPr>
        <p:spPr bwMode="auto">
          <a:xfrm>
            <a:off x="8091432" y="5723595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+mn-ea"/>
                <a:cs typeface="Comic Sans MS" panose="030F0702030302020204" pitchFamily="66" charset="0"/>
              </a:rPr>
              <a:t>16 bytes</a:t>
            </a:r>
            <a:endParaRPr lang="en-US" altLang="zh-CN" sz="2400">
              <a:latin typeface="+mn-ea"/>
              <a:cs typeface="Comic Sans MS" panose="030F0702030302020204" pitchFamily="66" charset="0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850641" y="-50812"/>
            <a:ext cx="9438416" cy="788738"/>
          </a:xfrm>
        </p:spPr>
        <p:txBody>
          <a:bodyPr>
            <a:normAutofit/>
          </a:bodyPr>
          <a:lstStyle/>
          <a:p>
            <a:r>
              <a:rPr lang="en-US" altLang="zh-CN" dirty="0"/>
              <a:t>Socket IPv4 IPv6 </a:t>
            </a:r>
            <a:r>
              <a:rPr lang="zh-CN" altLang="en-US" dirty="0"/>
              <a:t>地址结构与通用结构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977340"/>
            <a:ext cx="12192000" cy="4880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Socket IPv4 IPv6 </a:t>
            </a:r>
            <a:r>
              <a:rPr lang="zh-CN" altLang="en-US" dirty="0"/>
              <a:t>地址结构与通用结构（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219" y="3495550"/>
            <a:ext cx="1968500" cy="90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84" y="1977340"/>
            <a:ext cx="5816600" cy="267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99806"/>
            <a:ext cx="5499100" cy="1790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5303" y="1525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netinet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6344" y="147955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&lt;bits/socket.h&gt;</a:t>
            </a:r>
            <a:endParaRPr lang="zh-CN" altLang="en-US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6" y="2706565"/>
            <a:ext cx="2616200" cy="1117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545" y="2028598"/>
            <a:ext cx="3556000" cy="50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002709" y="1479554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&lt;bits/</a:t>
            </a:r>
            <a:r>
              <a:rPr lang="en-GB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sockaddr.h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69" y="4567217"/>
            <a:ext cx="2984500" cy="1765300"/>
          </a:xfrm>
          <a:prstGeom prst="rect">
            <a:avLst/>
          </a:prstGeom>
        </p:spPr>
      </p:pic>
      <p:cxnSp>
        <p:nvCxnSpPr>
          <p:cNvPr id="23" name="曲线连接符 22"/>
          <p:cNvCxnSpPr>
            <a:endCxn id="6" idx="0"/>
          </p:cNvCxnSpPr>
          <p:nvPr/>
        </p:nvCxnSpPr>
        <p:spPr>
          <a:xfrm rot="10800000" flipV="1">
            <a:off x="4813470" y="2769992"/>
            <a:ext cx="1612215" cy="725558"/>
          </a:xfrm>
          <a:prstGeom prst="curved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0800000">
            <a:off x="2831494" y="4702620"/>
            <a:ext cx="3264508" cy="992538"/>
          </a:xfrm>
          <a:prstGeom prst="curvedConnector3">
            <a:avLst>
              <a:gd name="adj1" fmla="val 50000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/>
          <p:cNvCxnSpPr>
            <a:stCxn id="15" idx="3"/>
            <a:endCxn id="18" idx="2"/>
          </p:cNvCxnSpPr>
          <p:nvPr/>
        </p:nvCxnSpPr>
        <p:spPr>
          <a:xfrm flipV="1">
            <a:off x="2973316" y="2536598"/>
            <a:ext cx="1200229" cy="728767"/>
          </a:xfrm>
          <a:prstGeom prst="curved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人们习惯使用 </a:t>
            </a:r>
            <a:r>
              <a:rPr lang="en-US" altLang="zh-CN" dirty="0"/>
              <a:t>202.112.14.151 </a:t>
            </a:r>
            <a:r>
              <a:rPr lang="zh-CN" altLang="en-US" dirty="0"/>
              <a:t>表示地址（点分十进制），但是这个本质是一个字符串而不是数值，因此在</a:t>
            </a:r>
            <a:r>
              <a:rPr lang="en-GB" altLang="zh-CN" dirty="0"/>
              <a:t>socket</a:t>
            </a:r>
            <a:r>
              <a:rPr lang="zh-CN" altLang="en-US" dirty="0"/>
              <a:t>编程时，需要进行转换。此外还要考虑字节序的问题，为此可以使用如下一些函数：</a:t>
            </a:r>
            <a:endParaRPr lang="zh-CN" altLang="en-US" dirty="0"/>
          </a:p>
          <a:p>
            <a:pPr marL="457200" lvl="1" indent="0" algn="just">
              <a:buNone/>
            </a:pPr>
            <a:r>
              <a:rPr lang="zh-CN" altLang="en-US" dirty="0"/>
              <a:t> </a:t>
            </a:r>
            <a:r>
              <a:rPr lang="en-US" altLang="zh-CN" dirty="0"/>
              <a:t>#</a:t>
            </a:r>
            <a:r>
              <a:rPr lang="en-GB" altLang="zh-CN" dirty="0"/>
              <a:t>include &lt;</a:t>
            </a:r>
            <a:r>
              <a:rPr lang="en-GB" altLang="zh-CN" dirty="0" err="1"/>
              <a:t>arpa</a:t>
            </a:r>
            <a:r>
              <a:rPr lang="en-GB" altLang="zh-CN" dirty="0"/>
              <a:t>/</a:t>
            </a:r>
            <a:r>
              <a:rPr lang="en-GB" altLang="zh-CN" dirty="0" err="1"/>
              <a:t>inet.h</a:t>
            </a:r>
            <a:r>
              <a:rPr lang="en-GB" altLang="zh-CN" dirty="0"/>
              <a:t>&gt;</a:t>
            </a:r>
            <a:endParaRPr lang="en-GB" altLang="zh-CN" dirty="0"/>
          </a:p>
          <a:p>
            <a:pPr lvl="1" algn="just"/>
            <a:r>
              <a:rPr lang="en-GB" altLang="zh-CN" dirty="0" err="1"/>
              <a:t>inet_aton</a:t>
            </a:r>
            <a:endParaRPr lang="en-GB" altLang="zh-CN" dirty="0"/>
          </a:p>
          <a:p>
            <a:pPr lvl="1" algn="just"/>
            <a:r>
              <a:rPr lang="en-GB" altLang="zh-CN" dirty="0" err="1"/>
              <a:t>inet_addr</a:t>
            </a:r>
            <a:endParaRPr lang="en-GB" altLang="zh-CN" dirty="0"/>
          </a:p>
          <a:p>
            <a:pPr lvl="1" algn="just"/>
            <a:r>
              <a:rPr lang="en-GB" altLang="zh-CN" dirty="0" err="1"/>
              <a:t>inet_ntoa</a:t>
            </a:r>
            <a:endParaRPr lang="en-GB" altLang="zh-CN" dirty="0"/>
          </a:p>
          <a:p>
            <a:pPr lvl="1" algn="just"/>
            <a:r>
              <a:rPr lang="en-GB" altLang="zh-CN" dirty="0" err="1"/>
              <a:t>inet_pton</a:t>
            </a:r>
            <a:endParaRPr lang="en-GB" altLang="zh-CN" dirty="0"/>
          </a:p>
          <a:p>
            <a:pPr lvl="1" algn="just"/>
            <a:r>
              <a:rPr lang="en-GB" altLang="zh-CN" dirty="0" err="1"/>
              <a:t>inet_ntop</a:t>
            </a:r>
            <a:endParaRPr lang="en-GB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inet_aton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struct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串有效，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串有错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所指的字符串转换成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位的网络字节序二进制，并通过指针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来存储。这个函数需要对字符串所指的地址进行有效性验证。但如果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为空，函数仍然成功，但不存储任何结果。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in_addr_t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返回：若成功，返回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位二进制的网络字节序地址，若有错，则返回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INADDR_NONE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进行相同的转换，但不进行有效性验证，也就是说，所有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种可能的二进制值对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函数都是有效的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过时函数，不应再使用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*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(struct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返回：指向点分十进制数串的指针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位的网络字节序二进制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地址转换成相应的点分十进制数串。但由于返回值所指向的串留在静态内存中，这意味着函数是不可重入的。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需要注意的是这个函数是以结构为参数，而不是指针。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上述三个地址转换函数都只能处理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协议，而不能处理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地址。在同时要处理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v6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的程序中，建议使用以下两个函数。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inet_pton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family,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void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－输入无效，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指向的字符串转换成二进制地址数值放到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family,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void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size_t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返回：指向结果的指针－－成功，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－出错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做相反的操作。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family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参数可以是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AF_INET,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AF_INET6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如果长度参数</a:t>
            </a:r>
            <a:r>
              <a:rPr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太小，无法容纳表达式格式结果，则返回一个空串。另外，目标指针</a:t>
            </a:r>
            <a:r>
              <a:rPr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调用前必须先由调用者分配空间。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01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4430" y="215681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网络编程相关基础知识</a:t>
            </a:r>
            <a:endParaRPr lang="zh-CN" altLang="en-US" sz="4400" b="1" dirty="0">
              <a:solidFill>
                <a:srgbClr val="575757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地址转换函数小结</a:t>
            </a:r>
            <a:endParaRPr kumimoji="1"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27388" y="1941514"/>
            <a:ext cx="1377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 err="1">
                <a:solidFill>
                  <a:srgbClr val="080808"/>
                </a:solidFill>
                <a:latin typeface="+mn-ea"/>
                <a:ea typeface="+mn-ea"/>
              </a:rPr>
              <a:t>in_addr</a:t>
            </a: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 { }</a:t>
            </a:r>
            <a:endParaRPr lang="en-US" altLang="zh-CN" sz="1800" b="0" dirty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32</a:t>
            </a: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  <a:endParaRPr lang="zh-CN" altLang="en-US" sz="1800" b="0" dirty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endParaRPr lang="en-US" altLang="zh-CN" sz="1800" b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3371850" y="2925763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308475" y="2925763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05175" y="5524500"/>
            <a:ext cx="1365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点分十进制</a:t>
            </a:r>
            <a:endParaRPr lang="zh-CN" altLang="en-US" sz="1800" b="0" dirty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数</a:t>
            </a: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  <a:endParaRPr lang="zh-CN" altLang="en-US" sz="1800" b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" name="AutoShape 8"/>
          <p:cNvSpPr/>
          <p:nvPr/>
        </p:nvSpPr>
        <p:spPr bwMode="auto">
          <a:xfrm>
            <a:off x="3011488" y="1989138"/>
            <a:ext cx="144462" cy="792162"/>
          </a:xfrm>
          <a:prstGeom prst="lef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003425" y="2133601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数值格式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0" name="AutoShape 11"/>
          <p:cNvSpPr/>
          <p:nvPr/>
        </p:nvSpPr>
        <p:spPr bwMode="auto">
          <a:xfrm>
            <a:off x="3082926" y="5516563"/>
            <a:ext cx="144463" cy="792162"/>
          </a:xfrm>
          <a:prstGeom prst="lef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2003425" y="5727701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表达格式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 rot="10800000">
            <a:off x="3000931" y="3185562"/>
            <a:ext cx="738664" cy="198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inet_pton(AF_INET)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inet_aton,inet_addr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 rot="10800000">
            <a:off x="3943906" y="3180845"/>
            <a:ext cx="738664" cy="197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dirty="0" err="1">
                <a:solidFill>
                  <a:srgbClr val="080808"/>
                </a:solidFill>
                <a:latin typeface="+mn-ea"/>
                <a:ea typeface="+mn-ea"/>
              </a:rPr>
              <a:t>inet_ntop</a:t>
            </a:r>
            <a:r>
              <a:rPr lang="en-US" altLang="zh-CN" dirty="0">
                <a:solidFill>
                  <a:srgbClr val="080808"/>
                </a:solidFill>
                <a:latin typeface="+mn-ea"/>
                <a:ea typeface="+mn-ea"/>
              </a:rPr>
              <a:t>(AF_INET)</a:t>
            </a:r>
            <a:endParaRPr lang="en-US" altLang="zh-CN" dirty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defRPr/>
            </a:pPr>
            <a:r>
              <a:rPr lang="en-US" altLang="zh-CN" dirty="0" err="1">
                <a:solidFill>
                  <a:srgbClr val="080808"/>
                </a:solidFill>
                <a:latin typeface="+mn-ea"/>
                <a:ea typeface="+mn-ea"/>
              </a:rPr>
              <a:t>inet_ntoa</a:t>
            </a:r>
            <a:endParaRPr lang="en-US" altLang="zh-CN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5675314" y="1485901"/>
            <a:ext cx="1481137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in6_addr { }</a:t>
            </a:r>
            <a:endParaRPr lang="en-US" altLang="zh-CN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128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IPv6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映射或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兼容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V="1">
            <a:off x="5900738" y="2916238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V="1">
            <a:off x="6837363" y="2916238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5657225" y="5510213"/>
            <a:ext cx="17379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x:x:x:x:x:x:a.b.c.d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 rot="10800000">
            <a:off x="5529413" y="3119932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inet_pton(AF_INET6)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 rot="10800000">
            <a:off x="6472388" y="3110407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inet_ntop(AF_INET6)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8124825" y="1865314"/>
            <a:ext cx="1481138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in6_addr { }</a:t>
            </a:r>
            <a:endParaRPr lang="en-US" altLang="zh-CN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128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IPv6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  <a:endParaRPr lang="zh-CN" altLang="en-US" sz="1800" b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 flipV="1">
            <a:off x="8486775" y="29241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 flipV="1">
            <a:off x="9423400" y="29241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8437218" y="5518151"/>
            <a:ext cx="13516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x:x:x:x:x:x:x:x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 rot="10800000">
            <a:off x="8115450" y="3127870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inet_pton(AF_INET6)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 rot="10800000">
            <a:off x="9058425" y="3118345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inet_ntop(AF_INET6)</a:t>
            </a:r>
            <a:endParaRPr lang="en-US" altLang="zh-CN">
              <a:solidFill>
                <a:srgbClr val="080808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02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1198" y="1818263"/>
            <a:ext cx="40463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/>
              <a:t>Socket</a:t>
            </a:r>
            <a:r>
              <a:rPr lang="zh-CN" altLang="en-US" sz="4400" dirty="0"/>
              <a:t>套接字与</a:t>
            </a:r>
            <a:br>
              <a:rPr lang="en-US" altLang="zh-CN" sz="4400" dirty="0"/>
            </a:br>
            <a:r>
              <a:rPr lang="zh-CN" altLang="en-US" sz="4400" dirty="0"/>
              <a:t>循环服务器</a:t>
            </a:r>
            <a:endParaRPr lang="zh-CN" altLang="en-US" sz="4400" dirty="0"/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TCP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20701" y="1288142"/>
            <a:ext cx="4940299" cy="5468258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700" b="1" dirty="0"/>
              <a:t>服务器端</a:t>
            </a:r>
            <a:endParaRPr lang="zh-CN" altLang="en-US" sz="37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创建套接字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绑定套接字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设置套接字为监听模式，进入被动接受连接状态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接受请求，建立连接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读写数据</a:t>
            </a:r>
            <a:endParaRPr lang="zh-CN" alt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终止连接</a:t>
            </a:r>
            <a:endParaRPr lang="zh-CN" altLang="en-US" sz="32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464032" y="1571171"/>
            <a:ext cx="5207268" cy="4864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3600" b="1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1pPr>
            <a:lvl2pPr marL="457200" indent="-18288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32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2pPr>
            <a:lvl3pPr marL="685800" indent="-179705" algn="just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8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3pPr>
            <a:lvl4pPr marL="914400" indent="-182880" algn="just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4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4pPr>
            <a:lvl5pPr marL="1143000" indent="-179705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24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70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70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+mn-lt"/>
                <a:ea typeface="+mn-ea"/>
              </a:rPr>
              <a:t>客户端：</a:t>
            </a:r>
            <a:endParaRPr lang="zh-CN" altLang="en-US" sz="3400" dirty="0">
              <a:latin typeface="+mn-lt"/>
              <a:ea typeface="+mn-ea"/>
            </a:endParaRP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创建套接字</a:t>
            </a:r>
            <a:endParaRPr lang="zh-CN" altLang="en-US" sz="3000" dirty="0">
              <a:latin typeface="+mn-lt"/>
              <a:ea typeface="+mn-ea"/>
            </a:endParaRP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与远程服务器建立连接</a:t>
            </a:r>
            <a:endParaRPr lang="zh-CN" altLang="en-US" sz="3000" dirty="0">
              <a:latin typeface="+mn-lt"/>
              <a:ea typeface="+mn-ea"/>
            </a:endParaRP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读写数据</a:t>
            </a:r>
            <a:endParaRPr lang="zh-CN" altLang="en-US" sz="3000" dirty="0">
              <a:latin typeface="+mn-lt"/>
              <a:ea typeface="+mn-ea"/>
            </a:endParaRP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终止连接</a:t>
            </a:r>
            <a:endParaRPr lang="zh-CN" altLang="en-US" sz="30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TCP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21" name="AutoShape 22"/>
          <p:cNvSpPr>
            <a:spLocks noChangeArrowheads="1"/>
          </p:cNvSpPr>
          <p:nvPr/>
        </p:nvSpPr>
        <p:spPr bwMode="auto">
          <a:xfrm>
            <a:off x="7391401" y="3355976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socket()</a:t>
            </a:r>
            <a:endParaRPr lang="en-US" altLang="zh-CN" sz="280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7391401" y="3932238"/>
            <a:ext cx="1655763" cy="360362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connect()</a:t>
            </a:r>
            <a:endParaRPr lang="en-US" altLang="zh-CN" sz="28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7391401" y="4508501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write()</a:t>
            </a:r>
            <a:endParaRPr lang="en-US" altLang="zh-CN" sz="28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7391401" y="5084763"/>
            <a:ext cx="1655763" cy="360362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read()</a:t>
            </a:r>
            <a:endParaRPr lang="en-US" altLang="zh-CN" sz="280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7391401" y="5661026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close()</a:t>
            </a:r>
            <a:endParaRPr lang="en-US" altLang="zh-CN" sz="280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8183563" y="37163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8183563" y="42926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8183563" y="48688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8183563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8183563" y="299720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7102476" y="2779714"/>
            <a:ext cx="2232025" cy="34575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>
            <a:off x="5230814" y="40767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>
            <a:off x="4870451" y="4724400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>
            <a:off x="4870451" y="5229225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>
            <a:off x="4870451" y="5876925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1410891" y="1730409"/>
            <a:ext cx="615553" cy="397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单进程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循环服务器端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9395223" y="3429001"/>
            <a:ext cx="61555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客户端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66989" y="1123951"/>
            <a:ext cx="2879725" cy="5656294"/>
            <a:chOff x="2566989" y="1123951"/>
            <a:chExt cx="2879725" cy="5656294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566989" y="1268414"/>
              <a:ext cx="2879725" cy="55118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3143251" y="148431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socket()</a:t>
              </a:r>
              <a:endPara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143251" y="206057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bind()</a:t>
              </a:r>
              <a:endPara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3143251" y="2636838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listen()</a:t>
              </a:r>
              <a:endPara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3143251" y="32131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accept()</a:t>
              </a:r>
              <a:endPara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3143251" y="45085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read()</a:t>
              </a:r>
              <a:endPara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3143251" y="508476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write()</a:t>
              </a:r>
              <a:endPara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3143251" y="566102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close()</a:t>
              </a:r>
              <a:endPara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3935413" y="184467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935413" y="242093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935413" y="299720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3935413" y="3571876"/>
              <a:ext cx="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3935413" y="486886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3935413" y="544512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2854325" y="5516563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854325" y="4292601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854325" y="4292600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489444" y="3636260"/>
              <a:ext cx="180049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阻塞，直到接收</a:t>
              </a:r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到客户连接请求</a:t>
              </a:r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3935413" y="1123951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V="1">
              <a:off x="2695701" y="3105148"/>
              <a:ext cx="2" cy="31488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>
              <a:off x="2695704" y="3105150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>
              <a:off x="2695703" y="6247786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>
              <a:off x="3935412" y="6021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494"/>
            <a:ext cx="9808030" cy="788738"/>
          </a:xfrm>
        </p:spPr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UDP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6016"/>
            <a:ext cx="10515600" cy="4858913"/>
          </a:xfrm>
        </p:spPr>
        <p:txBody>
          <a:bodyPr>
            <a:normAutofit/>
          </a:bodyPr>
          <a:lstStyle/>
          <a:p>
            <a:pPr marL="609600" indent="-609600"/>
            <a:r>
              <a:rPr lang="zh-CN" altLang="en-US" sz="3200" dirty="0"/>
              <a:t>服务器端</a:t>
            </a:r>
            <a:endParaRPr lang="zh-CN" altLang="en-US" sz="32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建立</a:t>
            </a:r>
            <a:r>
              <a:rPr lang="en-US" altLang="zh-CN" sz="2800" dirty="0"/>
              <a:t>UDP</a:t>
            </a:r>
            <a:r>
              <a:rPr lang="zh-CN" altLang="en-US" sz="2800" dirty="0"/>
              <a:t>套接字；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绑定套接字到特定地址；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等待并接收客户端信息；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处理客户端请求；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发送信息回客户端；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关闭套接字；</a:t>
            </a:r>
            <a:endParaRPr lang="zh-CN" altLang="en-US" sz="2800" dirty="0"/>
          </a:p>
          <a:p>
            <a:endParaRPr kumimoji="1" lang="zh-CN" altLang="en-US" sz="32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193713" y="1513432"/>
            <a:ext cx="5312487" cy="2906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/>
            <a:r>
              <a:rPr lang="zh-CN" altLang="en-US" sz="3200" dirty="0"/>
              <a:t>客户端</a:t>
            </a:r>
            <a:endParaRPr lang="zh-CN" altLang="en-US" sz="32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建立</a:t>
            </a:r>
            <a:r>
              <a:rPr lang="en-US" altLang="zh-CN" sz="2800" dirty="0"/>
              <a:t>UDP</a:t>
            </a:r>
            <a:r>
              <a:rPr lang="zh-CN" altLang="en-US" sz="2800" dirty="0"/>
              <a:t>套接字；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发送信息给服务器；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接收来自服务器的信息；</a:t>
            </a:r>
            <a:endParaRPr lang="zh-CN" altLang="en-US" sz="2800" dirty="0"/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关闭套接字</a:t>
            </a:r>
            <a:endParaRPr lang="zh-CN" altLang="en-US" sz="2800" dirty="0"/>
          </a:p>
          <a:p>
            <a:endParaRPr kumimoji="1" lang="zh-CN" alt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43694"/>
            <a:ext cx="9808029" cy="788738"/>
          </a:xfrm>
        </p:spPr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UDP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3792538" y="1268413"/>
            <a:ext cx="0" cy="3603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AutoShape 22"/>
          <p:cNvSpPr>
            <a:spLocks noChangeArrowheads="1"/>
          </p:cNvSpPr>
          <p:nvPr/>
        </p:nvSpPr>
        <p:spPr bwMode="auto">
          <a:xfrm>
            <a:off x="7248526" y="2995613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socket()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7248526" y="3789363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 err="1">
                <a:solidFill>
                  <a:schemeClr val="tx2"/>
                </a:solidFill>
                <a:latin typeface="+mn-ea"/>
              </a:rPr>
              <a:t>sendto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()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48526" y="5013326"/>
            <a:ext cx="1655763" cy="36036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 err="1">
                <a:solidFill>
                  <a:schemeClr val="tx2"/>
                </a:solidFill>
                <a:latin typeface="+mn-ea"/>
              </a:rPr>
              <a:t>recvfrom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()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" name="AutoShape 26"/>
          <p:cNvSpPr>
            <a:spLocks noChangeArrowheads="1"/>
          </p:cNvSpPr>
          <p:nvPr/>
        </p:nvSpPr>
        <p:spPr bwMode="auto">
          <a:xfrm>
            <a:off x="7248526" y="5805488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tx2"/>
                </a:solidFill>
                <a:latin typeface="+mn-ea"/>
              </a:rPr>
              <a:t>close()</a:t>
            </a:r>
            <a:endParaRPr lang="en-US" altLang="zh-CN" sz="2400" b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8040688" y="3355975"/>
            <a:ext cx="0" cy="4333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>
            <a:off x="8040688" y="4149725"/>
            <a:ext cx="0" cy="8636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1" name="Line 30"/>
          <p:cNvSpPr>
            <a:spLocks noChangeShapeType="1"/>
          </p:cNvSpPr>
          <p:nvPr/>
        </p:nvSpPr>
        <p:spPr bwMode="auto">
          <a:xfrm>
            <a:off x="8040688" y="5373688"/>
            <a:ext cx="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2" name="Line 32"/>
          <p:cNvSpPr>
            <a:spLocks noChangeShapeType="1"/>
          </p:cNvSpPr>
          <p:nvPr/>
        </p:nvSpPr>
        <p:spPr bwMode="auto">
          <a:xfrm>
            <a:off x="8040688" y="2636838"/>
            <a:ext cx="0" cy="3603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6959601" y="2492376"/>
            <a:ext cx="2449513" cy="38893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000" b="1">
              <a:latin typeface="+mn-ea"/>
              <a:ea typeface="+mn-ea"/>
            </a:endParaRP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5087939" y="4005263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5" name="Line 36"/>
          <p:cNvSpPr>
            <a:spLocks noChangeShapeType="1"/>
          </p:cNvSpPr>
          <p:nvPr/>
        </p:nvSpPr>
        <p:spPr bwMode="auto">
          <a:xfrm>
            <a:off x="4727576" y="5157788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>
            <a:off x="4727576" y="6021388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9478962" y="3248819"/>
            <a:ext cx="553998" cy="163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ea"/>
                <a:ea typeface="+mn-ea"/>
              </a:rPr>
              <a:t>UDP</a:t>
            </a:r>
            <a:r>
              <a:rPr lang="zh-CN" altLang="en-US" sz="2400" dirty="0">
                <a:latin typeface="+mn-ea"/>
                <a:ea typeface="+mn-ea"/>
              </a:rPr>
              <a:t>客户端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424114" y="1412876"/>
            <a:ext cx="2879725" cy="49688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000"/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1739146" y="2895552"/>
            <a:ext cx="553998" cy="19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ea"/>
                <a:ea typeface="+mn-ea"/>
              </a:rPr>
              <a:t>UDP</a:t>
            </a:r>
            <a:r>
              <a:rPr lang="zh-CN" altLang="en-US" sz="2400" dirty="0">
                <a:latin typeface="+mn-ea"/>
                <a:ea typeface="+mn-ea"/>
              </a:rPr>
              <a:t>服务器端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11450" y="1628776"/>
            <a:ext cx="2804637" cy="4537074"/>
            <a:chOff x="2711450" y="1628776"/>
            <a:chExt cx="2804637" cy="4537074"/>
          </a:xfrm>
        </p:grpSpPr>
        <p:sp>
          <p:nvSpPr>
            <p:cNvPr id="21" name="AutoShape 5"/>
            <p:cNvSpPr>
              <a:spLocks noChangeArrowheads="1"/>
            </p:cNvSpPr>
            <p:nvPr/>
          </p:nvSpPr>
          <p:spPr bwMode="auto">
            <a:xfrm>
              <a:off x="3000376" y="1628776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b="1" dirty="0">
                  <a:solidFill>
                    <a:schemeClr val="tx2"/>
                  </a:solidFill>
                  <a:latin typeface="+mn-ea"/>
                  <a:ea typeface="+mn-ea"/>
                </a:rPr>
                <a:t>socket()</a:t>
              </a:r>
              <a:endParaRPr lang="en-US" altLang="zh-CN" sz="2400" b="1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3000376" y="2349501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bind()</a:t>
              </a:r>
              <a:endParaRPr lang="en-US" altLang="zh-CN" sz="2400" b="1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3" name="AutoShape 10"/>
            <p:cNvSpPr>
              <a:spLocks noChangeArrowheads="1"/>
            </p:cNvSpPr>
            <p:nvPr/>
          </p:nvSpPr>
          <p:spPr bwMode="auto">
            <a:xfrm>
              <a:off x="3000376" y="5013326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sendto()</a:t>
              </a:r>
              <a:endParaRPr lang="en-US" altLang="zh-CN" sz="2400" b="1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4" name="AutoShape 11"/>
            <p:cNvSpPr>
              <a:spLocks noChangeArrowheads="1"/>
            </p:cNvSpPr>
            <p:nvPr/>
          </p:nvSpPr>
          <p:spPr bwMode="auto">
            <a:xfrm>
              <a:off x="3000376" y="5805488"/>
              <a:ext cx="1655763" cy="3603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close()</a:t>
              </a:r>
              <a:endParaRPr lang="en-US" altLang="zh-CN" sz="2400" b="1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3792538" y="1989138"/>
              <a:ext cx="0" cy="36036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3792538" y="3429001"/>
              <a:ext cx="0" cy="158432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3792538" y="5373688"/>
              <a:ext cx="0" cy="4318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 flipH="1">
              <a:off x="2711450" y="5589588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 flipV="1">
              <a:off x="2711450" y="2924176"/>
              <a:ext cx="0" cy="2665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2711450" y="2924175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3730625" y="3573463"/>
              <a:ext cx="172354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阻塞直到接收</a:t>
              </a:r>
              <a:endParaRPr lang="zh-CN" altLang="en-US" sz="2000" dirty="0">
                <a:latin typeface="+mn-ea"/>
                <a:ea typeface="+mn-ea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到客户信息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32" name="AutoShape 40"/>
            <p:cNvSpPr>
              <a:spLocks noChangeArrowheads="1"/>
            </p:cNvSpPr>
            <p:nvPr/>
          </p:nvSpPr>
          <p:spPr bwMode="auto">
            <a:xfrm>
              <a:off x="2927351" y="3068638"/>
              <a:ext cx="1655763" cy="3603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 dirty="0" err="1">
                  <a:solidFill>
                    <a:schemeClr val="tx2"/>
                  </a:solidFill>
                  <a:latin typeface="+mn-ea"/>
                </a:rPr>
                <a:t>recvfrom</a:t>
              </a:r>
              <a:r>
                <a:rPr lang="en-US" altLang="zh-CN" sz="2400" b="1" dirty="0">
                  <a:solidFill>
                    <a:schemeClr val="tx2"/>
                  </a:solidFill>
                  <a:latin typeface="+mn-ea"/>
                </a:rPr>
                <a:t>()</a:t>
              </a:r>
              <a:endParaRPr lang="en-US" altLang="zh-CN" sz="24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>
              <a:off x="3792538" y="2708276"/>
              <a:ext cx="0" cy="36036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3792538" y="4437063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处理客户信息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  <p:sp>
        <p:nvSpPr>
          <p:cNvPr id="35" name="Line 43"/>
          <p:cNvSpPr>
            <a:spLocks noChangeShapeType="1"/>
          </p:cNvSpPr>
          <p:nvPr/>
        </p:nvSpPr>
        <p:spPr bwMode="auto">
          <a:xfrm>
            <a:off x="8040689" y="5516563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36" name="Line 44"/>
          <p:cNvSpPr>
            <a:spLocks noChangeShapeType="1"/>
          </p:cNvSpPr>
          <p:nvPr/>
        </p:nvSpPr>
        <p:spPr bwMode="auto">
          <a:xfrm flipV="1">
            <a:off x="9191625" y="3573463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 flipH="1">
            <a:off x="8040689" y="3573463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39800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-socket()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3900" y="1241425"/>
            <a:ext cx="10363200" cy="45497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>
                <a:sym typeface="Wingdings" panose="05000000000000000000" pitchFamily="2" charset="2"/>
              </a:rPr>
              <a:t>功能：</a:t>
            </a:r>
            <a:r>
              <a:rPr lang="zh-CN" altLang="en-US" dirty="0">
                <a:solidFill>
                  <a:srgbClr val="6600CC"/>
                </a:solidFill>
              </a:rPr>
              <a:t>创建一个新的套接字，返回套接字描述符</a:t>
            </a:r>
            <a:endParaRPr lang="zh-CN" altLang="en-US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/>
              <a:t>参数：</a:t>
            </a:r>
            <a:endParaRPr kumimoji="1" lang="zh-CN" altLang="en-US" b="1" dirty="0"/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family</a:t>
            </a:r>
            <a:r>
              <a:rPr kumimoji="1" lang="zh-CN" altLang="en-US" sz="2800" dirty="0">
                <a:solidFill>
                  <a:srgbClr val="6600CC"/>
                </a:solidFill>
              </a:rPr>
              <a:t>：指明使用的协议栈，如</a:t>
            </a:r>
            <a:r>
              <a:rPr kumimoji="1" lang="en-US" altLang="zh-CN" sz="2800" dirty="0">
                <a:solidFill>
                  <a:srgbClr val="6600CC"/>
                </a:solidFill>
              </a:rPr>
              <a:t>TCP/IP</a:t>
            </a:r>
            <a:r>
              <a:rPr kumimoji="1" lang="zh-CN" altLang="en-US" sz="2800" dirty="0">
                <a:solidFill>
                  <a:srgbClr val="6600CC"/>
                </a:solidFill>
              </a:rPr>
              <a:t>使用的是 </a:t>
            </a:r>
            <a:r>
              <a:rPr kumimoji="1" lang="en-US" altLang="zh-CN" sz="2800" dirty="0">
                <a:solidFill>
                  <a:srgbClr val="6600CC"/>
                </a:solidFill>
              </a:rPr>
              <a:t>PF_INET</a:t>
            </a:r>
            <a:r>
              <a:rPr kumimoji="1" lang="zh-CN" altLang="en-US" sz="2800" dirty="0">
                <a:solidFill>
                  <a:srgbClr val="6600CC"/>
                </a:solidFill>
              </a:rPr>
              <a:t>或</a:t>
            </a:r>
            <a:r>
              <a:rPr kumimoji="1" lang="en-US" altLang="zh-CN" sz="2800" dirty="0">
                <a:solidFill>
                  <a:srgbClr val="6600CC"/>
                </a:solidFill>
              </a:rPr>
              <a:t>AF_INET	</a:t>
            </a:r>
            <a:endParaRPr kumimoji="1" lang="en-US" altLang="zh-CN" sz="2800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type: </a:t>
            </a:r>
            <a:r>
              <a:rPr kumimoji="1" lang="zh-CN" altLang="en-US" sz="2800" dirty="0">
                <a:solidFill>
                  <a:srgbClr val="6600CC"/>
                </a:solidFill>
              </a:rPr>
              <a:t>指明需要的服务类型</a:t>
            </a:r>
            <a:r>
              <a:rPr kumimoji="1" lang="en-US" altLang="zh-CN" sz="2800" dirty="0">
                <a:solidFill>
                  <a:srgbClr val="6600CC"/>
                </a:solidFill>
              </a:rPr>
              <a:t>, </a:t>
            </a:r>
            <a:r>
              <a:rPr kumimoji="1" lang="zh-CN" altLang="en-US" sz="2800" dirty="0">
                <a:solidFill>
                  <a:srgbClr val="6600CC"/>
                </a:solidFill>
              </a:rPr>
              <a:t>如：</a:t>
            </a:r>
            <a:endParaRPr kumimoji="1" lang="zh-CN" altLang="en-US" sz="2800" dirty="0">
              <a:solidFill>
                <a:srgbClr val="6600CC"/>
              </a:solidFill>
            </a:endParaRPr>
          </a:p>
          <a:p>
            <a:pPr marL="1295400" lvl="2" indent="-3810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alphaLcParenR"/>
              <a:defRPr/>
            </a:pPr>
            <a:r>
              <a:rPr kumimoji="1" lang="en-US" altLang="zh-CN" sz="2800" dirty="0"/>
              <a:t>SOCK_DGRAM</a:t>
            </a:r>
            <a:r>
              <a:rPr kumimoji="1" lang="zh-CN" altLang="en-US" sz="2800" dirty="0"/>
              <a:t>，数据报服务，</a:t>
            </a:r>
            <a:r>
              <a:rPr kumimoji="1" lang="en-US" altLang="zh-CN" sz="2800" dirty="0"/>
              <a:t>UDP</a:t>
            </a:r>
            <a:r>
              <a:rPr kumimoji="1" lang="zh-CN" altLang="en-US" sz="2800" dirty="0"/>
              <a:t>协议</a:t>
            </a:r>
            <a:endParaRPr kumimoji="1" lang="zh-CN" altLang="en-US" sz="2800" dirty="0"/>
          </a:p>
          <a:p>
            <a:pPr marL="1295400" lvl="2" indent="-3810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alphaLcParenR"/>
              <a:defRPr/>
            </a:pPr>
            <a:r>
              <a:rPr kumimoji="1" lang="en-US" altLang="zh-CN" sz="2800" dirty="0"/>
              <a:t>SOCK_STREAM</a:t>
            </a:r>
            <a:r>
              <a:rPr kumimoji="1" lang="zh-CN" altLang="en-US" sz="2800" dirty="0"/>
              <a:t>，流服务，</a:t>
            </a:r>
            <a:r>
              <a:rPr kumimoji="1" lang="en-US" altLang="zh-CN" sz="2800" dirty="0"/>
              <a:t>TCP</a:t>
            </a:r>
            <a:r>
              <a:rPr kumimoji="1" lang="zh-CN" altLang="en-US" sz="2800" dirty="0"/>
              <a:t>协议</a:t>
            </a:r>
            <a:endParaRPr kumimoji="1" lang="zh-CN" altLang="en-US" sz="2800" dirty="0"/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protocol</a:t>
            </a:r>
            <a:r>
              <a:rPr kumimoji="1" lang="zh-CN" altLang="en-US" sz="2800" dirty="0">
                <a:solidFill>
                  <a:srgbClr val="6600CC"/>
                </a:solidFill>
              </a:rPr>
              <a:t>：</a:t>
            </a:r>
            <a:r>
              <a:rPr kumimoji="1" lang="en-US" altLang="zh-CN" sz="2800" dirty="0">
                <a:solidFill>
                  <a:srgbClr val="6600CC"/>
                </a:solidFill>
              </a:rPr>
              <a:t>IP</a:t>
            </a:r>
            <a:r>
              <a:rPr kumimoji="1" lang="zh-CN" altLang="en-US" sz="2800" dirty="0">
                <a:solidFill>
                  <a:srgbClr val="6600CC"/>
                </a:solidFill>
              </a:rPr>
              <a:t>报头中的协议字段，一般取</a:t>
            </a:r>
            <a:r>
              <a:rPr kumimoji="1" lang="en-US" altLang="zh-CN" sz="2800" dirty="0">
                <a:solidFill>
                  <a:srgbClr val="6600CC"/>
                </a:solidFill>
              </a:rPr>
              <a:t>0</a:t>
            </a:r>
            <a:endParaRPr kumimoji="1" lang="en-US" altLang="zh-CN" sz="2800" dirty="0">
              <a:solidFill>
                <a:srgbClr val="6600CC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530350" y="5248095"/>
            <a:ext cx="972185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zh-CN" altLang="en-US" sz="2800" b="1" dirty="0"/>
              <a:t>int socket (int family, int type, int protocol);</a:t>
            </a:r>
            <a:endParaRPr lang="zh-CN" altLang="en-US" sz="2800" b="1" dirty="0"/>
          </a:p>
          <a:p>
            <a:r>
              <a:rPr lang="zh-CN" altLang="en-US" sz="2800" b="1" dirty="0"/>
              <a:t>returns: non-negative descriptor if OK, -1 on error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09613" y="1292225"/>
            <a:ext cx="10313987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功能：</a:t>
            </a:r>
            <a:r>
              <a:rPr lang="zh-CN" altLang="en-US" dirty="0">
                <a:solidFill>
                  <a:srgbClr val="6600CC"/>
                </a:solidFill>
              </a:rPr>
              <a:t>为套接字指明一个本地端点地址</a:t>
            </a:r>
            <a:endParaRPr lang="zh-CN" altLang="en-US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>
                <a:solidFill>
                  <a:srgbClr val="6600CC"/>
                </a:solidFill>
              </a:rPr>
              <a:t>TCP/IP</a:t>
            </a:r>
            <a:r>
              <a:rPr lang="zh-CN" altLang="en-US" sz="2800" dirty="0">
                <a:solidFill>
                  <a:srgbClr val="6600CC"/>
                </a:solidFill>
              </a:rPr>
              <a:t>协议使用</a:t>
            </a:r>
            <a:r>
              <a:rPr lang="en-US" altLang="zh-CN" sz="2800" dirty="0" err="1">
                <a:solidFill>
                  <a:srgbClr val="6600CC"/>
                </a:solidFill>
              </a:rPr>
              <a:t>sockaddr_in</a:t>
            </a:r>
            <a:r>
              <a:rPr lang="zh-CN" altLang="en-US" sz="2800" dirty="0">
                <a:solidFill>
                  <a:srgbClr val="6600CC"/>
                </a:solidFill>
              </a:rPr>
              <a:t>结构，包含</a:t>
            </a:r>
            <a:r>
              <a:rPr lang="en-US" altLang="zh-CN" sz="2800" dirty="0">
                <a:solidFill>
                  <a:srgbClr val="6600CC"/>
                </a:solidFill>
              </a:rPr>
              <a:t>IP</a:t>
            </a:r>
            <a:r>
              <a:rPr lang="zh-CN" altLang="en-US" sz="2800" dirty="0">
                <a:solidFill>
                  <a:srgbClr val="6600CC"/>
                </a:solidFill>
              </a:rPr>
              <a:t>地址和端口号</a:t>
            </a:r>
            <a:endParaRPr lang="zh-CN" altLang="en-US" sz="2800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服务器使用它来指明</a:t>
            </a:r>
            <a:r>
              <a:rPr lang="en-US" altLang="zh-CN" sz="2800" dirty="0">
                <a:solidFill>
                  <a:srgbClr val="6600CC"/>
                </a:solidFill>
              </a:rPr>
              <a:t>Well Known</a:t>
            </a:r>
            <a:r>
              <a:rPr lang="zh-CN" altLang="en-US" sz="2800" dirty="0">
                <a:solidFill>
                  <a:srgbClr val="6600CC"/>
                </a:solidFill>
              </a:rPr>
              <a:t>端口号，然后等待连接</a:t>
            </a:r>
            <a:endParaRPr lang="zh-CN" altLang="en-US" sz="2800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参数：</a:t>
            </a:r>
            <a:endParaRPr lang="zh-CN" altLang="en-US" b="1" dirty="0"/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sockfd</a:t>
            </a:r>
            <a:r>
              <a:rPr kumimoji="1" lang="zh-CN" altLang="en-US" sz="2800" dirty="0">
                <a:solidFill>
                  <a:srgbClr val="6600CC"/>
                </a:solidFill>
              </a:rPr>
              <a:t>，套接字描述符，指明创建连接的套接字</a:t>
            </a:r>
            <a:endParaRPr kumimoji="1" lang="zh-CN" altLang="en-US" sz="2800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myaddr</a:t>
            </a:r>
            <a:r>
              <a:rPr kumimoji="1" lang="zh-CN" altLang="en-US" sz="2800" dirty="0">
                <a:solidFill>
                  <a:srgbClr val="6600CC"/>
                </a:solidFill>
              </a:rPr>
              <a:t>，本地地址，</a:t>
            </a:r>
            <a:r>
              <a:rPr kumimoji="1" lang="en-US" altLang="zh-CN" sz="2800" dirty="0">
                <a:solidFill>
                  <a:srgbClr val="6600CC"/>
                </a:solidFill>
              </a:rPr>
              <a:t>IP</a:t>
            </a:r>
            <a:r>
              <a:rPr kumimoji="1" lang="zh-CN" altLang="en-US" sz="2800" dirty="0">
                <a:solidFill>
                  <a:srgbClr val="6600CC"/>
                </a:solidFill>
              </a:rPr>
              <a:t>地址和端口号</a:t>
            </a:r>
            <a:endParaRPr kumimoji="1" lang="en-US" altLang="zh-CN" sz="2800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addrlen</a:t>
            </a:r>
            <a:r>
              <a:rPr kumimoji="1" lang="en-US" altLang="zh-CN" sz="2800" dirty="0">
                <a:solidFill>
                  <a:srgbClr val="6600CC"/>
                </a:solidFill>
              </a:rPr>
              <a:t> </a:t>
            </a:r>
            <a:r>
              <a:rPr kumimoji="1" lang="zh-CN" altLang="en-US" sz="2800" dirty="0">
                <a:solidFill>
                  <a:srgbClr val="6600CC"/>
                </a:solidFill>
              </a:rPr>
              <a:t>，地址长度</a:t>
            </a:r>
            <a:endParaRPr kumimoji="1" lang="zh-CN" altLang="en-US" sz="2800" dirty="0">
              <a:solidFill>
                <a:srgbClr val="6600CC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98450" y="4872930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bind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const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myaddr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  <a:endParaRPr lang="zh-CN" altLang="en-US" sz="2800" b="1" dirty="0"/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0300" y="1441450"/>
            <a:ext cx="9601200" cy="4549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绑定的是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socket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地址，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why to bind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？</a:t>
            </a:r>
            <a:endParaRPr lang="zh-CN" altLang="en-US" sz="3200" dirty="0">
              <a:solidFill>
                <a:srgbClr val="000099"/>
              </a:solidFill>
              <a:latin typeface="+mn-ea"/>
              <a:cs typeface="+mj-cs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Client</a:t>
            </a:r>
            <a:r>
              <a:rPr lang="zh-CN" altLang="en-US" sz="3200" dirty="0"/>
              <a:t>必须知道</a:t>
            </a:r>
            <a:r>
              <a:rPr lang="en-US" altLang="zh-CN" sz="3200" dirty="0"/>
              <a:t>Server</a:t>
            </a:r>
            <a:r>
              <a:rPr lang="zh-CN" altLang="en-US" sz="3200" dirty="0"/>
              <a:t>的地址</a:t>
            </a:r>
            <a:endParaRPr lang="zh-CN" altLang="en-US" sz="3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不显式执行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bind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行不行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?</a:t>
            </a:r>
            <a:endParaRPr lang="en-US" altLang="zh-CN" sz="3200" dirty="0">
              <a:solidFill>
                <a:srgbClr val="000099"/>
              </a:solidFill>
              <a:latin typeface="+mn-ea"/>
              <a:cs typeface="+mj-cs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客户端可以，发起连接的时候，系统自动</a:t>
            </a:r>
            <a:r>
              <a:rPr lang="en-US" altLang="zh-CN" sz="3200" dirty="0"/>
              <a:t>bind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98450" y="4872930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bind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const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myaddr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  <a:endParaRPr lang="zh-CN" altLang="en-US" sz="2800" b="1" dirty="0"/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44500" y="1393825"/>
            <a:ext cx="9601200" cy="4549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服务器地址</a:t>
            </a:r>
            <a:r>
              <a:rPr lang="en-US" altLang="zh-CN" b="1" dirty="0"/>
              <a:t>bind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/>
              <a:t>INADDR_ANY(0)</a:t>
            </a:r>
            <a:r>
              <a:rPr lang="zh-CN" altLang="en-US" sz="2600" dirty="0"/>
              <a:t>与多接口</a:t>
            </a:r>
            <a:endParaRPr lang="zh-CN" altLang="en-US" sz="26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端口分配</a:t>
            </a:r>
            <a:endParaRPr lang="zh-CN" altLang="en-US" sz="26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知名端口</a:t>
            </a:r>
            <a:endParaRPr lang="en-US" altLang="zh-CN" sz="26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注册端口</a:t>
            </a:r>
            <a:endParaRPr lang="zh-CN" altLang="en-US" sz="26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动态端口</a:t>
            </a:r>
            <a:endParaRPr lang="zh-CN" altLang="en-US" sz="26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zh-CN" sz="2600" dirty="0"/>
          </a:p>
        </p:txBody>
      </p:sp>
      <p:graphicFrame>
        <p:nvGraphicFramePr>
          <p:cNvPr id="7" name="Group 34"/>
          <p:cNvGraphicFramePr/>
          <p:nvPr/>
        </p:nvGraphicFramePr>
        <p:xfrm>
          <a:off x="4292600" y="3022600"/>
          <a:ext cx="7683499" cy="2820426"/>
        </p:xfrm>
        <a:graphic>
          <a:graphicData uri="http://schemas.openxmlformats.org/drawingml/2006/table">
            <a:tbl>
              <a:tblPr/>
              <a:tblGrid>
                <a:gridCol w="1619658"/>
                <a:gridCol w="1333255"/>
                <a:gridCol w="4730586"/>
              </a:tblGrid>
              <a:tr h="5540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端口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结果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9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*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内核选择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地址和端口号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*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非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内核选择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地址，进程指定端口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本地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进程指定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地址，内核选择端口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本地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非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进程指定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地址和端口号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客户机</a:t>
            </a:r>
            <a:r>
              <a:rPr lang="en-US" altLang="zh-CN" dirty="0"/>
              <a:t>/</a:t>
            </a:r>
            <a:r>
              <a:rPr lang="zh-CN" altLang="en-US" dirty="0"/>
              <a:t>服务器体系结构</a:t>
            </a:r>
            <a:endParaRPr kumimoji="1"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010731" y="1438418"/>
            <a:ext cx="9601200" cy="455022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服务器：</a:t>
            </a:r>
            <a:r>
              <a:rPr lang="zh-CN" altLang="en-US" dirty="0"/>
              <a:t> 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总是打开的主机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具有固定的、众所周知的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主机群集常被用于创建强大的虚拟服务器</a:t>
            </a:r>
            <a:endParaRPr lang="zh-CN" altLang="en-US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客户机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同服务器端通信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可以间断的同服务器连接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可以拥有动态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客户机相互之间不直接通信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5" name="Group 10"/>
          <p:cNvGrpSpPr/>
          <p:nvPr/>
        </p:nvGrpSpPr>
        <p:grpSpPr bwMode="auto">
          <a:xfrm>
            <a:off x="7510848" y="1146255"/>
            <a:ext cx="4038600" cy="5105400"/>
            <a:chOff x="480" y="1008"/>
            <a:chExt cx="2317" cy="2312"/>
          </a:xfrm>
        </p:grpSpPr>
        <p:graphicFrame>
          <p:nvGraphicFramePr>
            <p:cNvPr id="6" name="Object 2"/>
            <p:cNvGraphicFramePr>
              <a:graphicFrameLocks noChangeAspect="1"/>
            </p:cNvGraphicFramePr>
            <p:nvPr/>
          </p:nvGraphicFramePr>
          <p:xfrm>
            <a:off x="1125" y="2130"/>
            <a:ext cx="822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" name="Clip" r:id="rId1" imgW="1306830" imgH="1083310" progId="">
                    <p:embed/>
                  </p:oleObj>
                </mc:Choice>
                <mc:Fallback>
                  <p:oleObj name="Clip" r:id="rId1" imgW="1306830" imgH="108331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5" y="2130"/>
                          <a:ext cx="822" cy="6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12"/>
            <p:cNvGrpSpPr/>
            <p:nvPr/>
          </p:nvGrpSpPr>
          <p:grpSpPr bwMode="auto">
            <a:xfrm>
              <a:off x="480" y="1008"/>
              <a:ext cx="2317" cy="2312"/>
              <a:chOff x="480" y="1008"/>
              <a:chExt cx="2317" cy="2312"/>
            </a:xfrm>
          </p:grpSpPr>
          <p:sp>
            <p:nvSpPr>
              <p:cNvPr id="228" name="Freeform 13"/>
              <p:cNvSpPr/>
              <p:nvPr/>
            </p:nvSpPr>
            <p:spPr bwMode="auto">
              <a:xfrm>
                <a:off x="1664" y="1098"/>
                <a:ext cx="1133" cy="1055"/>
              </a:xfrm>
              <a:custGeom>
                <a:avLst/>
                <a:gdLst>
                  <a:gd name="T0" fmla="*/ 124 w 1292"/>
                  <a:gd name="T1" fmla="*/ 3 h 1255"/>
                  <a:gd name="T2" fmla="*/ 18 w 1292"/>
                  <a:gd name="T3" fmla="*/ 66 h 1255"/>
                  <a:gd name="T4" fmla="*/ 15 w 1292"/>
                  <a:gd name="T5" fmla="*/ 219 h 1255"/>
                  <a:gd name="T6" fmla="*/ 27 w 1292"/>
                  <a:gd name="T7" fmla="*/ 348 h 1255"/>
                  <a:gd name="T8" fmla="*/ 128 w 1292"/>
                  <a:gd name="T9" fmla="*/ 366 h 1255"/>
                  <a:gd name="T10" fmla="*/ 335 w 1292"/>
                  <a:gd name="T11" fmla="*/ 474 h 1255"/>
                  <a:gd name="T12" fmla="*/ 517 w 1292"/>
                  <a:gd name="T13" fmla="*/ 520 h 1255"/>
                  <a:gd name="T14" fmla="*/ 622 w 1292"/>
                  <a:gd name="T15" fmla="*/ 428 h 1255"/>
                  <a:gd name="T16" fmla="*/ 659 w 1292"/>
                  <a:gd name="T17" fmla="*/ 187 h 1255"/>
                  <a:gd name="T18" fmla="*/ 625 w 1292"/>
                  <a:gd name="T19" fmla="*/ 88 h 1255"/>
                  <a:gd name="T20" fmla="*/ 388 w 1292"/>
                  <a:gd name="T21" fmla="*/ 49 h 1255"/>
                  <a:gd name="T22" fmla="*/ 124 w 1292"/>
                  <a:gd name="T23" fmla="*/ 3 h 12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92"/>
                  <a:gd name="T37" fmla="*/ 0 h 1255"/>
                  <a:gd name="T38" fmla="*/ 1292 w 1292"/>
                  <a:gd name="T39" fmla="*/ 1255 h 12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92" h="1255">
                    <a:moveTo>
                      <a:pt x="239" y="7"/>
                    </a:moveTo>
                    <a:cubicBezTo>
                      <a:pt x="120" y="14"/>
                      <a:pt x="70" y="71"/>
                      <a:pt x="35" y="157"/>
                    </a:cubicBezTo>
                    <a:cubicBezTo>
                      <a:pt x="0" y="243"/>
                      <a:pt x="26" y="411"/>
                      <a:pt x="29" y="523"/>
                    </a:cubicBezTo>
                    <a:cubicBezTo>
                      <a:pt x="32" y="635"/>
                      <a:pt x="17" y="771"/>
                      <a:pt x="53" y="829"/>
                    </a:cubicBezTo>
                    <a:cubicBezTo>
                      <a:pt x="89" y="887"/>
                      <a:pt x="146" y="821"/>
                      <a:pt x="245" y="871"/>
                    </a:cubicBezTo>
                    <a:cubicBezTo>
                      <a:pt x="344" y="921"/>
                      <a:pt x="522" y="1068"/>
                      <a:pt x="647" y="1129"/>
                    </a:cubicBezTo>
                    <a:cubicBezTo>
                      <a:pt x="772" y="1190"/>
                      <a:pt x="903" y="1255"/>
                      <a:pt x="995" y="1237"/>
                    </a:cubicBezTo>
                    <a:cubicBezTo>
                      <a:pt x="1087" y="1219"/>
                      <a:pt x="1153" y="1153"/>
                      <a:pt x="1199" y="1021"/>
                    </a:cubicBezTo>
                    <a:cubicBezTo>
                      <a:pt x="1245" y="889"/>
                      <a:pt x="1270" y="580"/>
                      <a:pt x="1271" y="445"/>
                    </a:cubicBezTo>
                    <a:cubicBezTo>
                      <a:pt x="1272" y="310"/>
                      <a:pt x="1292" y="266"/>
                      <a:pt x="1205" y="211"/>
                    </a:cubicBezTo>
                    <a:cubicBezTo>
                      <a:pt x="1118" y="156"/>
                      <a:pt x="908" y="150"/>
                      <a:pt x="749" y="115"/>
                    </a:cubicBezTo>
                    <a:cubicBezTo>
                      <a:pt x="590" y="80"/>
                      <a:pt x="358" y="0"/>
                      <a:pt x="239" y="7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Freeform 14"/>
              <p:cNvSpPr/>
              <p:nvPr/>
            </p:nvSpPr>
            <p:spPr bwMode="auto">
              <a:xfrm>
                <a:off x="480" y="1008"/>
                <a:ext cx="1176" cy="1001"/>
              </a:xfrm>
              <a:custGeom>
                <a:avLst/>
                <a:gdLst>
                  <a:gd name="T0" fmla="*/ 286 w 1340"/>
                  <a:gd name="T1" fmla="*/ 17 h 1191"/>
                  <a:gd name="T2" fmla="*/ 42 w 1340"/>
                  <a:gd name="T3" fmla="*/ 24 h 1191"/>
                  <a:gd name="T4" fmla="*/ 30 w 1340"/>
                  <a:gd name="T5" fmla="*/ 169 h 1191"/>
                  <a:gd name="T6" fmla="*/ 15 w 1340"/>
                  <a:gd name="T7" fmla="*/ 302 h 1191"/>
                  <a:gd name="T8" fmla="*/ 58 w 1340"/>
                  <a:gd name="T9" fmla="*/ 365 h 1191"/>
                  <a:gd name="T10" fmla="*/ 280 w 1340"/>
                  <a:gd name="T11" fmla="*/ 367 h 1191"/>
                  <a:gd name="T12" fmla="*/ 333 w 1340"/>
                  <a:gd name="T13" fmla="*/ 473 h 1191"/>
                  <a:gd name="T14" fmla="*/ 642 w 1340"/>
                  <a:gd name="T15" fmla="*/ 461 h 1191"/>
                  <a:gd name="T16" fmla="*/ 664 w 1340"/>
                  <a:gd name="T17" fmla="*/ 240 h 1191"/>
                  <a:gd name="T18" fmla="*/ 627 w 1340"/>
                  <a:gd name="T19" fmla="*/ 144 h 1191"/>
                  <a:gd name="T20" fmla="*/ 395 w 1340"/>
                  <a:gd name="T21" fmla="*/ 121 h 1191"/>
                  <a:gd name="T22" fmla="*/ 286 w 1340"/>
                  <a:gd name="T23" fmla="*/ 17 h 119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340"/>
                  <a:gd name="T37" fmla="*/ 0 h 1191"/>
                  <a:gd name="T38" fmla="*/ 1340 w 1340"/>
                  <a:gd name="T39" fmla="*/ 1191 h 119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340" h="1191">
                    <a:moveTo>
                      <a:pt x="550" y="42"/>
                    </a:moveTo>
                    <a:cubicBezTo>
                      <a:pt x="437" y="4"/>
                      <a:pt x="164" y="0"/>
                      <a:pt x="82" y="60"/>
                    </a:cubicBezTo>
                    <a:cubicBezTo>
                      <a:pt x="0" y="120"/>
                      <a:pt x="67" y="292"/>
                      <a:pt x="58" y="402"/>
                    </a:cubicBezTo>
                    <a:cubicBezTo>
                      <a:pt x="49" y="512"/>
                      <a:pt x="19" y="642"/>
                      <a:pt x="28" y="720"/>
                    </a:cubicBezTo>
                    <a:cubicBezTo>
                      <a:pt x="37" y="798"/>
                      <a:pt x="27" y="844"/>
                      <a:pt x="112" y="870"/>
                    </a:cubicBezTo>
                    <a:cubicBezTo>
                      <a:pt x="197" y="896"/>
                      <a:pt x="450" y="833"/>
                      <a:pt x="538" y="876"/>
                    </a:cubicBezTo>
                    <a:cubicBezTo>
                      <a:pt x="626" y="919"/>
                      <a:pt x="524" y="1091"/>
                      <a:pt x="640" y="1128"/>
                    </a:cubicBezTo>
                    <a:cubicBezTo>
                      <a:pt x="756" y="1165"/>
                      <a:pt x="1128" y="1191"/>
                      <a:pt x="1234" y="1098"/>
                    </a:cubicBezTo>
                    <a:cubicBezTo>
                      <a:pt x="1340" y="1005"/>
                      <a:pt x="1281" y="696"/>
                      <a:pt x="1276" y="570"/>
                    </a:cubicBezTo>
                    <a:cubicBezTo>
                      <a:pt x="1271" y="444"/>
                      <a:pt x="1290" y="389"/>
                      <a:pt x="1204" y="342"/>
                    </a:cubicBezTo>
                    <a:cubicBezTo>
                      <a:pt x="1118" y="295"/>
                      <a:pt x="868" y="338"/>
                      <a:pt x="760" y="288"/>
                    </a:cubicBezTo>
                    <a:cubicBezTo>
                      <a:pt x="652" y="238"/>
                      <a:pt x="663" y="80"/>
                      <a:pt x="550" y="42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Freeform 15"/>
              <p:cNvSpPr/>
              <p:nvPr/>
            </p:nvSpPr>
            <p:spPr bwMode="auto">
              <a:xfrm>
                <a:off x="712" y="1922"/>
                <a:ext cx="1874" cy="1398"/>
              </a:xfrm>
              <a:custGeom>
                <a:avLst/>
                <a:gdLst>
                  <a:gd name="T0" fmla="*/ 14 w 2135"/>
                  <a:gd name="T1" fmla="*/ 274 h 1662"/>
                  <a:gd name="T2" fmla="*/ 54 w 2135"/>
                  <a:gd name="T3" fmla="*/ 32 h 1662"/>
                  <a:gd name="T4" fmla="*/ 342 w 2135"/>
                  <a:gd name="T5" fmla="*/ 82 h 1662"/>
                  <a:gd name="T6" fmla="*/ 629 w 2135"/>
                  <a:gd name="T7" fmla="*/ 42 h 1662"/>
                  <a:gd name="T8" fmla="*/ 1043 w 2135"/>
                  <a:gd name="T9" fmla="*/ 172 h 1662"/>
                  <a:gd name="T10" fmla="*/ 1049 w 2135"/>
                  <a:gd name="T11" fmla="*/ 481 h 1662"/>
                  <a:gd name="T12" fmla="*/ 823 w 2135"/>
                  <a:gd name="T13" fmla="*/ 674 h 1662"/>
                  <a:gd name="T14" fmla="*/ 424 w 2135"/>
                  <a:gd name="T15" fmla="*/ 638 h 1662"/>
                  <a:gd name="T16" fmla="*/ 262 w 2135"/>
                  <a:gd name="T17" fmla="*/ 534 h 1662"/>
                  <a:gd name="T18" fmla="*/ 96 w 2135"/>
                  <a:gd name="T19" fmla="*/ 449 h 1662"/>
                  <a:gd name="T20" fmla="*/ 14 w 2135"/>
                  <a:gd name="T21" fmla="*/ 274 h 16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5"/>
                  <a:gd name="T34" fmla="*/ 0 h 1662"/>
                  <a:gd name="T35" fmla="*/ 2135 w 2135"/>
                  <a:gd name="T36" fmla="*/ 1662 h 16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5" h="1662">
                    <a:moveTo>
                      <a:pt x="27" y="652"/>
                    </a:moveTo>
                    <a:cubicBezTo>
                      <a:pt x="14" y="487"/>
                      <a:pt x="0" y="152"/>
                      <a:pt x="105" y="76"/>
                    </a:cubicBezTo>
                    <a:cubicBezTo>
                      <a:pt x="210" y="0"/>
                      <a:pt x="473" y="192"/>
                      <a:pt x="657" y="196"/>
                    </a:cubicBezTo>
                    <a:cubicBezTo>
                      <a:pt x="841" y="200"/>
                      <a:pt x="985" y="65"/>
                      <a:pt x="1209" y="100"/>
                    </a:cubicBezTo>
                    <a:cubicBezTo>
                      <a:pt x="1433" y="135"/>
                      <a:pt x="1867" y="232"/>
                      <a:pt x="2001" y="406"/>
                    </a:cubicBezTo>
                    <a:cubicBezTo>
                      <a:pt x="2135" y="580"/>
                      <a:pt x="2083" y="945"/>
                      <a:pt x="2013" y="1144"/>
                    </a:cubicBezTo>
                    <a:cubicBezTo>
                      <a:pt x="1943" y="1343"/>
                      <a:pt x="1781" y="1538"/>
                      <a:pt x="1581" y="1600"/>
                    </a:cubicBezTo>
                    <a:cubicBezTo>
                      <a:pt x="1381" y="1662"/>
                      <a:pt x="993" y="1571"/>
                      <a:pt x="813" y="1516"/>
                    </a:cubicBezTo>
                    <a:cubicBezTo>
                      <a:pt x="633" y="1461"/>
                      <a:pt x="606" y="1345"/>
                      <a:pt x="501" y="1270"/>
                    </a:cubicBezTo>
                    <a:cubicBezTo>
                      <a:pt x="396" y="1195"/>
                      <a:pt x="262" y="1169"/>
                      <a:pt x="183" y="1066"/>
                    </a:cubicBezTo>
                    <a:cubicBezTo>
                      <a:pt x="104" y="963"/>
                      <a:pt x="25" y="819"/>
                      <a:pt x="27" y="652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16"/>
            <p:cNvGrpSpPr/>
            <p:nvPr/>
          </p:nvGrpSpPr>
          <p:grpSpPr bwMode="auto">
            <a:xfrm>
              <a:off x="554" y="1093"/>
              <a:ext cx="462" cy="201"/>
              <a:chOff x="3552" y="246"/>
              <a:chExt cx="527" cy="248"/>
            </a:xfrm>
          </p:grpSpPr>
          <p:graphicFrame>
            <p:nvGraphicFramePr>
              <p:cNvPr id="225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Clip" r:id="rId3" imgW="1306830" imgH="1083310" progId="">
                      <p:embed/>
                    </p:oleObj>
                  </mc:Choice>
                  <mc:Fallback>
                    <p:oleObj name="Clip" r:id="rId3" imgW="1306830" imgH="1083310" progId="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Clip" r:id="rId4" imgW="680720" imgH="479425" progId="">
                      <p:embed/>
                    </p:oleObj>
                  </mc:Choice>
                  <mc:Fallback>
                    <p:oleObj name="Clip" r:id="rId4" imgW="680720" imgH="479425" progId="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" name="Line 19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20"/>
            <p:cNvGrpSpPr/>
            <p:nvPr/>
          </p:nvGrpSpPr>
          <p:grpSpPr bwMode="auto">
            <a:xfrm>
              <a:off x="554" y="1468"/>
              <a:ext cx="462" cy="201"/>
              <a:chOff x="3552" y="246"/>
              <a:chExt cx="527" cy="248"/>
            </a:xfrm>
          </p:grpSpPr>
          <p:graphicFrame>
            <p:nvGraphicFramePr>
              <p:cNvPr id="222" name="Object 13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Clip" r:id="rId6" imgW="1306830" imgH="1083310" progId="">
                      <p:embed/>
                    </p:oleObj>
                  </mc:Choice>
                  <mc:Fallback>
                    <p:oleObj name="Clip" r:id="rId6" imgW="1306830" imgH="1083310" progId="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3" name="Object 14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Clip" r:id="rId7" imgW="680720" imgH="479425" progId="">
                      <p:embed/>
                    </p:oleObj>
                  </mc:Choice>
                  <mc:Fallback>
                    <p:oleObj name="Clip" r:id="rId7" imgW="680720" imgH="479425" progId="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4" name="Line 2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Group 24"/>
            <p:cNvGrpSpPr/>
            <p:nvPr/>
          </p:nvGrpSpPr>
          <p:grpSpPr bwMode="auto">
            <a:xfrm>
              <a:off x="791" y="1334"/>
              <a:ext cx="44" cy="135"/>
              <a:chOff x="3842" y="406"/>
              <a:chExt cx="51" cy="167"/>
            </a:xfrm>
          </p:grpSpPr>
          <p:sp>
            <p:nvSpPr>
              <p:cNvPr id="219" name="Oval 25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0" name="Oval 26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1" name="Oval 27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4" name="Group 28"/>
            <p:cNvGrpSpPr/>
            <p:nvPr/>
          </p:nvGrpSpPr>
          <p:grpSpPr bwMode="auto">
            <a:xfrm>
              <a:off x="1087" y="1651"/>
              <a:ext cx="132" cy="249"/>
              <a:chOff x="4180" y="783"/>
              <a:chExt cx="150" cy="307"/>
            </a:xfrm>
          </p:grpSpPr>
          <p:sp>
            <p:nvSpPr>
              <p:cNvPr id="211" name="AutoShape 2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2" name="Rectangle 3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3" name="Rectangle 3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4" name="AutoShape 3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" name="Line 3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" name="Line 3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7" name="Rectangle 3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8" name="Rectangle 3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5" name="Group 37"/>
            <p:cNvGrpSpPr/>
            <p:nvPr/>
          </p:nvGrpSpPr>
          <p:grpSpPr bwMode="auto">
            <a:xfrm rot="-5400000">
              <a:off x="1284" y="1700"/>
              <a:ext cx="51" cy="147"/>
              <a:chOff x="3842" y="406"/>
              <a:chExt cx="51" cy="167"/>
            </a:xfrm>
          </p:grpSpPr>
          <p:sp>
            <p:nvSpPr>
              <p:cNvPr id="208" name="Oval 38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9" name="Oval 39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0" name="Oval 40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6" name="Line 41"/>
            <p:cNvSpPr>
              <a:spLocks noChangeShapeType="1"/>
            </p:cNvSpPr>
            <p:nvPr/>
          </p:nvSpPr>
          <p:spPr bwMode="auto">
            <a:xfrm>
              <a:off x="1173" y="1593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>
              <a:off x="1175" y="1591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>
              <a:off x="1487" y="1590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>
              <a:off x="984" y="1253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V="1">
              <a:off x="992" y="1433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 flipV="1">
              <a:off x="1324" y="1487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" name="Group 47"/>
            <p:cNvGrpSpPr/>
            <p:nvPr/>
          </p:nvGrpSpPr>
          <p:grpSpPr bwMode="auto">
            <a:xfrm>
              <a:off x="1399" y="1637"/>
              <a:ext cx="132" cy="249"/>
              <a:chOff x="4180" y="783"/>
              <a:chExt cx="150" cy="307"/>
            </a:xfrm>
          </p:grpSpPr>
          <p:sp>
            <p:nvSpPr>
              <p:cNvPr id="200" name="AutoShape 4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1" name="Rectangle 4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2" name="Rectangle 5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3" name="AutoShape 5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4" name="Line 5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" name="Line 5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6" name="Rectangle 5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" name="Rectangle 5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23" name="Group 56"/>
            <p:cNvGrpSpPr/>
            <p:nvPr/>
          </p:nvGrpSpPr>
          <p:grpSpPr bwMode="auto">
            <a:xfrm>
              <a:off x="796" y="2027"/>
              <a:ext cx="302" cy="583"/>
              <a:chOff x="3314" y="1248"/>
              <a:chExt cx="344" cy="694"/>
            </a:xfrm>
          </p:grpSpPr>
          <p:graphicFrame>
            <p:nvGraphicFramePr>
              <p:cNvPr id="191" name="Object 1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" name="Clip" r:id="rId8" imgW="1306830" imgH="1083310" progId="">
                      <p:embed/>
                    </p:oleObj>
                  </mc:Choice>
                  <mc:Fallback>
                    <p:oleObj name="Clip" r:id="rId8" imgW="1306830" imgH="1083310" progId="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" name="Line 58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3" name="Object 12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Clip" r:id="rId9" imgW="1306830" imgH="1083310" progId="">
                      <p:embed/>
                    </p:oleObj>
                  </mc:Choice>
                  <mc:Fallback>
                    <p:oleObj name="Clip" r:id="rId9" imgW="1306830" imgH="1083310" progId="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" name="Line 60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5" name="Group 61"/>
              <p:cNvGrpSpPr/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97" name="Oval 62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8" name="Oval 63"/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9" name="Oval 64"/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196" name="Line 65"/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6" name="Object 3"/>
            <p:cNvGraphicFramePr>
              <a:graphicFrameLocks noChangeAspect="1"/>
            </p:cNvGraphicFramePr>
            <p:nvPr/>
          </p:nvGraphicFramePr>
          <p:xfrm>
            <a:off x="956" y="2656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Clip" r:id="rId10" imgW="1306830" imgH="1083310" progId="">
                    <p:embed/>
                  </p:oleObj>
                </mc:Choice>
                <mc:Fallback>
                  <p:oleObj name="Clip" r:id="rId10" imgW="1306830" imgH="108331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656"/>
                          <a:ext cx="262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67"/>
            <p:cNvSpPr>
              <a:spLocks noChangeArrowheads="1"/>
            </p:cNvSpPr>
            <p:nvPr/>
          </p:nvSpPr>
          <p:spPr bwMode="auto">
            <a:xfrm rot="-5400000">
              <a:off x="1219" y="2721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 rot="-5400000">
              <a:off x="1272" y="2720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Oval 69"/>
            <p:cNvSpPr>
              <a:spLocks noChangeArrowheads="1"/>
            </p:cNvSpPr>
            <p:nvPr/>
          </p:nvSpPr>
          <p:spPr bwMode="auto">
            <a:xfrm rot="-5400000">
              <a:off x="1321" y="2723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Line 70"/>
            <p:cNvSpPr>
              <a:spLocks noChangeShapeType="1"/>
            </p:cNvSpPr>
            <p:nvPr/>
          </p:nvSpPr>
          <p:spPr bwMode="auto">
            <a:xfrm rot="-5400000">
              <a:off x="1485" y="2647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71"/>
            <p:cNvSpPr>
              <a:spLocks noChangeShapeType="1"/>
            </p:cNvSpPr>
            <p:nvPr/>
          </p:nvSpPr>
          <p:spPr bwMode="auto">
            <a:xfrm rot="5400000" flipH="1">
              <a:off x="1090" y="2642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72"/>
            <p:cNvSpPr>
              <a:spLocks noChangeShapeType="1"/>
            </p:cNvSpPr>
            <p:nvPr/>
          </p:nvSpPr>
          <p:spPr bwMode="auto">
            <a:xfrm rot="16200000" flipV="1">
              <a:off x="1309" y="2428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73"/>
            <p:cNvSpPr>
              <a:spLocks noChangeShapeType="1"/>
            </p:cNvSpPr>
            <p:nvPr/>
          </p:nvSpPr>
          <p:spPr bwMode="auto">
            <a:xfrm flipV="1">
              <a:off x="1098" y="2390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74"/>
            <p:cNvSpPr>
              <a:spLocks noChangeShapeType="1"/>
            </p:cNvSpPr>
            <p:nvPr/>
          </p:nvSpPr>
          <p:spPr bwMode="auto">
            <a:xfrm>
              <a:off x="1477" y="2419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75"/>
            <p:cNvSpPr>
              <a:spLocks noChangeShapeType="1"/>
            </p:cNvSpPr>
            <p:nvPr/>
          </p:nvSpPr>
          <p:spPr bwMode="auto">
            <a:xfrm flipH="1">
              <a:off x="1978" y="2417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" name="Object 4"/>
            <p:cNvGraphicFramePr>
              <a:graphicFrameLocks noChangeAspect="1"/>
            </p:cNvGraphicFramePr>
            <p:nvPr/>
          </p:nvGraphicFramePr>
          <p:xfrm>
            <a:off x="2090" y="2135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Clip" r:id="rId11" imgW="982345" imgH="1207770" progId="">
                    <p:embed/>
                  </p:oleObj>
                </mc:Choice>
                <mc:Fallback>
                  <p:oleObj name="Clip" r:id="rId11" imgW="982345" imgH="120777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2135"/>
                          <a:ext cx="128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5"/>
            <p:cNvGraphicFramePr>
              <a:graphicFrameLocks noChangeAspect="1"/>
            </p:cNvGraphicFramePr>
            <p:nvPr/>
          </p:nvGraphicFramePr>
          <p:xfrm>
            <a:off x="1248" y="2186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" name="Clip" r:id="rId13" imgW="982345" imgH="1207770" progId="">
                    <p:embed/>
                  </p:oleObj>
                </mc:Choice>
                <mc:Fallback>
                  <p:oleObj name="Clip" r:id="rId13" imgW="982345" imgH="120777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186"/>
                          <a:ext cx="128" cy="1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Freeform 78"/>
            <p:cNvSpPr/>
            <p:nvPr/>
          </p:nvSpPr>
          <p:spPr bwMode="auto">
            <a:xfrm>
              <a:off x="1299" y="2044"/>
              <a:ext cx="853" cy="192"/>
            </a:xfrm>
            <a:custGeom>
              <a:avLst/>
              <a:gdLst>
                <a:gd name="T0" fmla="*/ 0 w 972"/>
                <a:gd name="T1" fmla="*/ 97 h 228"/>
                <a:gd name="T2" fmla="*/ 225 w 972"/>
                <a:gd name="T3" fmla="*/ 4 h 228"/>
                <a:gd name="T4" fmla="*/ 506 w 972"/>
                <a:gd name="T5" fmla="*/ 7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" name="Group 79"/>
            <p:cNvGrpSpPr/>
            <p:nvPr/>
          </p:nvGrpSpPr>
          <p:grpSpPr bwMode="auto">
            <a:xfrm>
              <a:off x="1467" y="2940"/>
              <a:ext cx="256" cy="269"/>
              <a:chOff x="2870" y="1518"/>
              <a:chExt cx="292" cy="320"/>
            </a:xfrm>
          </p:grpSpPr>
          <p:graphicFrame>
            <p:nvGraphicFramePr>
              <p:cNvPr id="189" name="Object 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" name="Clip" r:id="rId14" imgW="826135" imgH="839470" progId="">
                      <p:embed/>
                    </p:oleObj>
                  </mc:Choice>
                  <mc:Fallback>
                    <p:oleObj name="Clip" r:id="rId14" imgW="826135" imgH="839470" progId="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0" name="Object 1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" name="Clip" r:id="rId16" imgW="1267460" imgH="1198880" progId="">
                      <p:embed/>
                    </p:oleObj>
                  </mc:Choice>
                  <mc:Fallback>
                    <p:oleObj name="Clip" r:id="rId16" imgW="1267460" imgH="1198880" progId="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Group 82"/>
            <p:cNvGrpSpPr/>
            <p:nvPr/>
          </p:nvGrpSpPr>
          <p:grpSpPr bwMode="auto">
            <a:xfrm>
              <a:off x="1957" y="2960"/>
              <a:ext cx="256" cy="269"/>
              <a:chOff x="2870" y="1518"/>
              <a:chExt cx="292" cy="320"/>
            </a:xfrm>
          </p:grpSpPr>
          <p:graphicFrame>
            <p:nvGraphicFramePr>
              <p:cNvPr id="187" name="Object 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" name="Clip" r:id="rId18" imgW="826135" imgH="839470" progId="">
                      <p:embed/>
                    </p:oleObj>
                  </mc:Choice>
                  <mc:Fallback>
                    <p:oleObj name="Clip" r:id="rId18" imgW="826135" imgH="839470" progId="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Object 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" name="Clip" r:id="rId19" imgW="1267460" imgH="1198880" progId="">
                      <p:embed/>
                    </p:oleObj>
                  </mc:Choice>
                  <mc:Fallback>
                    <p:oleObj name="Clip" r:id="rId19" imgW="1267460" imgH="1198880" progId="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85"/>
            <p:cNvGrpSpPr/>
            <p:nvPr/>
          </p:nvGrpSpPr>
          <p:grpSpPr bwMode="auto">
            <a:xfrm>
              <a:off x="1696" y="2781"/>
              <a:ext cx="239" cy="237"/>
              <a:chOff x="4733" y="2082"/>
              <a:chExt cx="272" cy="282"/>
            </a:xfrm>
          </p:grpSpPr>
          <p:graphicFrame>
            <p:nvGraphicFramePr>
              <p:cNvPr id="185" name="Object 6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" name="Clip" r:id="rId20" imgW="826135" imgH="839470" progId="">
                      <p:embed/>
                    </p:oleObj>
                  </mc:Choice>
                  <mc:Fallback>
                    <p:oleObj name="Clip" r:id="rId20" imgW="826135" imgH="839470" progId="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6" name="Rectangle 87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50" name="Line 88"/>
            <p:cNvSpPr>
              <a:spLocks noChangeShapeType="1"/>
            </p:cNvSpPr>
            <p:nvPr/>
          </p:nvSpPr>
          <p:spPr bwMode="auto">
            <a:xfrm>
              <a:off x="1889" y="272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" name="Group 89"/>
            <p:cNvGrpSpPr/>
            <p:nvPr/>
          </p:nvGrpSpPr>
          <p:grpSpPr bwMode="auto">
            <a:xfrm>
              <a:off x="2343" y="2357"/>
              <a:ext cx="131" cy="258"/>
              <a:chOff x="4180" y="783"/>
              <a:chExt cx="150" cy="307"/>
            </a:xfrm>
          </p:grpSpPr>
          <p:sp>
            <p:nvSpPr>
              <p:cNvPr id="177" name="AutoShape 9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8" name="Rectangle 9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9" name="Rectangle 9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0" name="AutoShape 9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1" name="Line 9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" name="Line 9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" name="Rectangle 9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" name="Rectangle 9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2" name="Group 98"/>
            <p:cNvGrpSpPr/>
            <p:nvPr/>
          </p:nvGrpSpPr>
          <p:grpSpPr bwMode="auto">
            <a:xfrm>
              <a:off x="2335" y="2637"/>
              <a:ext cx="131" cy="258"/>
              <a:chOff x="4180" y="783"/>
              <a:chExt cx="150" cy="307"/>
            </a:xfrm>
          </p:grpSpPr>
          <p:sp>
            <p:nvSpPr>
              <p:cNvPr id="169" name="AutoShape 9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0" name="Rectangle 10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1" name="Rectangle 10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2" name="AutoShape 10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3" name="Line 10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0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Rectangle 10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6" name="Rectangle 10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53" name="Line 107"/>
            <p:cNvSpPr>
              <a:spLocks noChangeShapeType="1"/>
            </p:cNvSpPr>
            <p:nvPr/>
          </p:nvSpPr>
          <p:spPr bwMode="auto">
            <a:xfrm rot="5400000" flipH="1">
              <a:off x="2099" y="2593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108"/>
            <p:cNvSpPr>
              <a:spLocks noChangeShapeType="1"/>
            </p:cNvSpPr>
            <p:nvPr/>
          </p:nvSpPr>
          <p:spPr bwMode="auto">
            <a:xfrm rot="-5400000">
              <a:off x="2323" y="2751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109"/>
            <p:cNvSpPr>
              <a:spLocks noChangeShapeType="1"/>
            </p:cNvSpPr>
            <p:nvPr/>
          </p:nvSpPr>
          <p:spPr bwMode="auto">
            <a:xfrm rot="-5400000">
              <a:off x="2316" y="2456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110"/>
            <p:cNvSpPr>
              <a:spLocks noChangeShapeType="1"/>
            </p:cNvSpPr>
            <p:nvPr/>
          </p:nvSpPr>
          <p:spPr bwMode="auto">
            <a:xfrm flipV="1">
              <a:off x="1484" y="1285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111"/>
            <p:cNvSpPr>
              <a:spLocks noChangeShapeType="1"/>
            </p:cNvSpPr>
            <p:nvPr/>
          </p:nvSpPr>
          <p:spPr bwMode="auto">
            <a:xfrm>
              <a:off x="2073" y="1275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112"/>
            <p:cNvSpPr>
              <a:spLocks noChangeShapeType="1"/>
            </p:cNvSpPr>
            <p:nvPr/>
          </p:nvSpPr>
          <p:spPr bwMode="auto">
            <a:xfrm flipH="1">
              <a:off x="2400" y="1487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113"/>
            <p:cNvSpPr>
              <a:spLocks noChangeShapeType="1"/>
            </p:cNvSpPr>
            <p:nvPr/>
          </p:nvSpPr>
          <p:spPr bwMode="auto">
            <a:xfrm>
              <a:off x="1915" y="1346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14"/>
            <p:cNvSpPr>
              <a:spLocks noChangeShapeType="1"/>
            </p:cNvSpPr>
            <p:nvPr/>
          </p:nvSpPr>
          <p:spPr bwMode="auto">
            <a:xfrm>
              <a:off x="1931" y="1754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15"/>
            <p:cNvSpPr>
              <a:spLocks noChangeShapeType="1"/>
            </p:cNvSpPr>
            <p:nvPr/>
          </p:nvSpPr>
          <p:spPr bwMode="auto">
            <a:xfrm flipH="1">
              <a:off x="2221" y="2047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16"/>
            <p:cNvSpPr>
              <a:spLocks noChangeShapeType="1"/>
            </p:cNvSpPr>
            <p:nvPr/>
          </p:nvSpPr>
          <p:spPr bwMode="auto">
            <a:xfrm flipH="1">
              <a:off x="2078" y="1467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17"/>
            <p:cNvSpPr>
              <a:spLocks noChangeShapeType="1"/>
            </p:cNvSpPr>
            <p:nvPr/>
          </p:nvSpPr>
          <p:spPr bwMode="auto">
            <a:xfrm flipH="1">
              <a:off x="2084" y="1114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18"/>
            <p:cNvSpPr>
              <a:spLocks noChangeShapeType="1"/>
            </p:cNvSpPr>
            <p:nvPr/>
          </p:nvSpPr>
          <p:spPr bwMode="auto">
            <a:xfrm flipH="1">
              <a:off x="2536" y="1225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" name="Group 119"/>
            <p:cNvGrpSpPr/>
            <p:nvPr/>
          </p:nvGrpSpPr>
          <p:grpSpPr bwMode="auto">
            <a:xfrm>
              <a:off x="1157" y="1346"/>
              <a:ext cx="316" cy="147"/>
              <a:chOff x="3600" y="219"/>
              <a:chExt cx="360" cy="175"/>
            </a:xfrm>
          </p:grpSpPr>
          <p:sp>
            <p:nvSpPr>
              <p:cNvPr id="156" name="Oval 12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7" name="Line 12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12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" name="Rectangle 12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Oval 12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61" name="Group 125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66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Line 1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1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" name="Group 129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63" name="Line 1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" name="Group 133"/>
            <p:cNvGrpSpPr/>
            <p:nvPr/>
          </p:nvGrpSpPr>
          <p:grpSpPr bwMode="auto">
            <a:xfrm>
              <a:off x="1757" y="1202"/>
              <a:ext cx="316" cy="147"/>
              <a:chOff x="3600" y="219"/>
              <a:chExt cx="360" cy="175"/>
            </a:xfrm>
          </p:grpSpPr>
          <p:sp>
            <p:nvSpPr>
              <p:cNvPr id="143" name="Oval 13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4" name="Line 13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3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3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Oval 13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48" name="Group 139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53" name="Line 1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Line 1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9" name="Group 143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50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14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14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" name="Group 147"/>
            <p:cNvGrpSpPr/>
            <p:nvPr/>
          </p:nvGrpSpPr>
          <p:grpSpPr bwMode="auto">
            <a:xfrm>
              <a:off x="1768" y="1616"/>
              <a:ext cx="316" cy="147"/>
              <a:chOff x="3600" y="219"/>
              <a:chExt cx="360" cy="175"/>
            </a:xfrm>
          </p:grpSpPr>
          <p:sp>
            <p:nvSpPr>
              <p:cNvPr id="130" name="Oval 14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1" name="Line 14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5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Rectangle 15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Oval 15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5" name="Group 153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0" name="Line 1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Line 1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Line 1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Group 157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7" name="Line 1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Line 1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" name="Line 1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Group 161"/>
            <p:cNvGrpSpPr/>
            <p:nvPr/>
          </p:nvGrpSpPr>
          <p:grpSpPr bwMode="auto">
            <a:xfrm>
              <a:off x="2379" y="1333"/>
              <a:ext cx="315" cy="147"/>
              <a:chOff x="3600" y="219"/>
              <a:chExt cx="360" cy="175"/>
            </a:xfrm>
          </p:grpSpPr>
          <p:sp>
            <p:nvSpPr>
              <p:cNvPr id="117" name="Oval 16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" name="Line 16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" name="Line 16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Rectangle 16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Oval 16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2" name="Group 167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7" name="Line 16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Line 16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" name="Line 17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" name="Group 171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4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9" name="Group 175"/>
            <p:cNvGrpSpPr/>
            <p:nvPr/>
          </p:nvGrpSpPr>
          <p:grpSpPr bwMode="auto">
            <a:xfrm>
              <a:off x="2257" y="1898"/>
              <a:ext cx="316" cy="147"/>
              <a:chOff x="3600" y="219"/>
              <a:chExt cx="360" cy="175"/>
            </a:xfrm>
          </p:grpSpPr>
          <p:sp>
            <p:nvSpPr>
              <p:cNvPr id="104" name="Oval 17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5" name="Line 17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" name="Line 17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Rectangle 17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Oval 18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9" name="Group 181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4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Line 18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Line 18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" name="Group 185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Line 18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Line 18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0" name="Group 189"/>
            <p:cNvGrpSpPr/>
            <p:nvPr/>
          </p:nvGrpSpPr>
          <p:grpSpPr bwMode="auto">
            <a:xfrm>
              <a:off x="2047" y="2266"/>
              <a:ext cx="316" cy="148"/>
              <a:chOff x="3600" y="219"/>
              <a:chExt cx="360" cy="175"/>
            </a:xfrm>
          </p:grpSpPr>
          <p:sp>
            <p:nvSpPr>
              <p:cNvPr id="91" name="Oval 19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" name="Line 19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19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Rectangle 19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" name="Oval 19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96" name="Group 195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1" name="Line 1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Line 1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Line 1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Group 199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8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Line 2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Line 2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1" name="Group 203"/>
            <p:cNvGrpSpPr/>
            <p:nvPr/>
          </p:nvGrpSpPr>
          <p:grpSpPr bwMode="auto">
            <a:xfrm>
              <a:off x="1663" y="2574"/>
              <a:ext cx="315" cy="147"/>
              <a:chOff x="3600" y="219"/>
              <a:chExt cx="360" cy="175"/>
            </a:xfrm>
          </p:grpSpPr>
          <p:sp>
            <p:nvSpPr>
              <p:cNvPr id="78" name="Oval 20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9" name="Line 20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Line 20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Rectangle 20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Oval 20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3" name="Group 209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8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Line 21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Line 21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Group 213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5" name="Line 2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Line 2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Line 2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" name="Group 217"/>
            <p:cNvGrpSpPr/>
            <p:nvPr/>
          </p:nvGrpSpPr>
          <p:grpSpPr bwMode="auto">
            <a:xfrm>
              <a:off x="1157" y="2337"/>
              <a:ext cx="316" cy="147"/>
              <a:chOff x="3600" y="219"/>
              <a:chExt cx="360" cy="175"/>
            </a:xfrm>
          </p:grpSpPr>
          <p:sp>
            <p:nvSpPr>
              <p:cNvPr id="73" name="Oval 21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" name="Line 21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Line 22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Rectangle 22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Oval 22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231" name="Group 223"/>
              <p:cNvGrpSpPr/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32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3" name="Line 2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4" name="Line 2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" name="Group 227"/>
              <p:cNvGrpSpPr/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36" name="Line 2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7" name="Line 2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8" name="Line 2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9" name="Line 231"/>
            <p:cNvSpPr>
              <a:spLocks noChangeShapeType="1"/>
            </p:cNvSpPr>
            <p:nvPr/>
          </p:nvSpPr>
          <p:spPr bwMode="auto">
            <a:xfrm flipV="1">
              <a:off x="1318" y="2471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" name="Line 232"/>
            <p:cNvSpPr>
              <a:spLocks noChangeShapeType="1"/>
            </p:cNvSpPr>
            <p:nvPr/>
          </p:nvSpPr>
          <p:spPr bwMode="auto">
            <a:xfrm>
              <a:off x="768" y="1200"/>
              <a:ext cx="1584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" name="Line 233"/>
            <p:cNvSpPr>
              <a:spLocks noChangeShapeType="1"/>
            </p:cNvSpPr>
            <p:nvPr/>
          </p:nvSpPr>
          <p:spPr bwMode="auto">
            <a:xfrm>
              <a:off x="768" y="1104"/>
              <a:ext cx="1584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2" name="Line 234"/>
            <p:cNvSpPr>
              <a:spLocks noChangeShapeType="1"/>
            </p:cNvSpPr>
            <p:nvPr/>
          </p:nvSpPr>
          <p:spPr bwMode="auto">
            <a:xfrm flipV="1">
              <a:off x="1632" y="2832"/>
              <a:ext cx="72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3" name="Line 235"/>
            <p:cNvSpPr>
              <a:spLocks noChangeShapeType="1"/>
            </p:cNvSpPr>
            <p:nvPr/>
          </p:nvSpPr>
          <p:spPr bwMode="auto">
            <a:xfrm flipV="1">
              <a:off x="1680" y="2880"/>
              <a:ext cx="72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222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847" y="1321153"/>
            <a:ext cx="117686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典型用法示例：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struct </a:t>
            </a:r>
            <a:r>
              <a:rPr lang="en-US" altLang="zh-CN" sz="2800" b="1" dirty="0" err="1">
                <a:latin typeface="+mn-ea"/>
              </a:rPr>
              <a:t>sockaddr_in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;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int port = 1234;			//</a:t>
            </a:r>
            <a:r>
              <a:rPr lang="zh-CN" altLang="en-US" sz="2800" b="1" dirty="0">
                <a:latin typeface="+mn-ea"/>
              </a:rPr>
              <a:t>可让用户输入等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addr.sin_family</a:t>
            </a:r>
            <a:r>
              <a:rPr lang="en-US" altLang="zh-CN" sz="2800" b="1" dirty="0">
                <a:latin typeface="+mn-ea"/>
              </a:rPr>
              <a:t> = AF_INET;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addr.sin_addr.s_addr</a:t>
            </a:r>
            <a:r>
              <a:rPr lang="en-US" altLang="zh-CN" sz="2800" b="1" dirty="0">
                <a:latin typeface="+mn-ea"/>
              </a:rPr>
              <a:t> = </a:t>
            </a:r>
            <a:r>
              <a:rPr lang="en-US" altLang="zh-CN" sz="2800" b="1" dirty="0" err="1">
                <a:latin typeface="+mn-ea"/>
              </a:rPr>
              <a:t>htonl</a:t>
            </a:r>
            <a:r>
              <a:rPr lang="en-US" altLang="zh-CN" sz="2800" b="1" dirty="0">
                <a:latin typeface="+mn-ea"/>
              </a:rPr>
              <a:t>(INADDR_ANY);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addr.sin_port</a:t>
            </a:r>
            <a:r>
              <a:rPr lang="en-US" altLang="zh-CN" sz="2800" b="1" dirty="0">
                <a:latin typeface="+mn-ea"/>
              </a:rPr>
              <a:t> = </a:t>
            </a:r>
            <a:r>
              <a:rPr lang="en-US" altLang="zh-CN" sz="2800" b="1" dirty="0" err="1">
                <a:latin typeface="+mn-ea"/>
              </a:rPr>
              <a:t>htons</a:t>
            </a:r>
            <a:r>
              <a:rPr lang="en-US" altLang="zh-CN" sz="2800" b="1" dirty="0">
                <a:latin typeface="+mn-ea"/>
              </a:rPr>
              <a:t>(port);</a:t>
            </a:r>
            <a:endParaRPr lang="en-US" altLang="zh-CN" sz="2800" b="1" dirty="0">
              <a:latin typeface="+mn-ea"/>
            </a:endParaRPr>
          </a:p>
          <a:p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if (bind(</a:t>
            </a:r>
            <a:r>
              <a:rPr lang="en-US" altLang="zh-CN" sz="2800" b="1" dirty="0" err="1">
                <a:latin typeface="+mn-ea"/>
              </a:rPr>
              <a:t>fd</a:t>
            </a:r>
            <a:r>
              <a:rPr lang="en-US" altLang="zh-CN" sz="2800" b="1" dirty="0">
                <a:latin typeface="+mn-ea"/>
              </a:rPr>
              <a:t>, (</a:t>
            </a:r>
            <a:r>
              <a:rPr lang="en-US" altLang="zh-CN" sz="2800" b="1" dirty="0" err="1">
                <a:latin typeface="+mn-ea"/>
              </a:rPr>
              <a:t>struct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err="1">
                <a:latin typeface="+mn-ea"/>
              </a:rPr>
              <a:t>sockaddr</a:t>
            </a:r>
            <a:r>
              <a:rPr lang="en-US" altLang="zh-CN" sz="2800" b="1" dirty="0">
                <a:latin typeface="+mn-ea"/>
              </a:rPr>
              <a:t> *)&amp;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, </a:t>
            </a:r>
            <a:r>
              <a:rPr lang="en-US" altLang="zh-CN" sz="2800" b="1" dirty="0" err="1">
                <a:latin typeface="+mn-ea"/>
              </a:rPr>
              <a:t>sizeof</a:t>
            </a:r>
            <a:r>
              <a:rPr lang="en-US" altLang="zh-CN" sz="2800" b="1" dirty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)) == -1)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{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	/* </a:t>
            </a:r>
            <a:r>
              <a:rPr lang="zh-CN" altLang="en-US" sz="2800" b="1" dirty="0">
                <a:latin typeface="+mn-ea"/>
              </a:rPr>
              <a:t>错误处理 *</a:t>
            </a:r>
            <a:r>
              <a:rPr lang="en-US" altLang="zh-CN" sz="2800" b="1" dirty="0">
                <a:latin typeface="+mn-ea"/>
              </a:rPr>
              <a:t>/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}</a:t>
            </a:r>
            <a:endParaRPr lang="en-US" altLang="zh-CN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47800" y="37964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41300" y="1393825"/>
            <a:ext cx="11709400" cy="45497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/>
              <a:t>功能：</a:t>
            </a:r>
            <a:endParaRPr lang="zh-CN" altLang="en-US" sz="2600" b="1" dirty="0"/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6600CC"/>
                </a:solidFill>
              </a:rPr>
              <a:t>为套接字指明一个本地端点地址</a:t>
            </a:r>
            <a:endParaRPr lang="en-US" altLang="zh-CN" sz="26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6600CC"/>
                </a:solidFill>
              </a:rPr>
              <a:t>用于服务器，指明某个套接字连接是被动的，并准备接收传入连接。</a:t>
            </a:r>
            <a:endParaRPr lang="en-US" altLang="zh-CN" sz="2600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/>
              <a:t>参数：</a:t>
            </a:r>
            <a:endParaRPr lang="zh-CN" altLang="en-US" sz="2600" b="1" dirty="0"/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600" dirty="0" err="1">
                <a:solidFill>
                  <a:srgbClr val="6600CC"/>
                </a:solidFill>
              </a:rPr>
              <a:t>Sockfd</a:t>
            </a:r>
            <a:r>
              <a:rPr kumimoji="1" lang="en-US" altLang="zh-CN" sz="2600" dirty="0">
                <a:solidFill>
                  <a:srgbClr val="6600CC"/>
                </a:solidFill>
              </a:rPr>
              <a:t>:</a:t>
            </a:r>
            <a:r>
              <a:rPr kumimoji="1" lang="zh-CN" altLang="en-US" sz="2600" dirty="0">
                <a:solidFill>
                  <a:srgbClr val="6600CC"/>
                </a:solidFill>
              </a:rPr>
              <a:t>套接字描述符，指明创建连接的套接字</a:t>
            </a:r>
            <a:endParaRPr kumimoji="1" lang="zh-CN" altLang="en-US" sz="26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600" dirty="0">
                <a:solidFill>
                  <a:srgbClr val="6600CC"/>
                </a:solidFill>
              </a:rPr>
              <a:t>backlog:</a:t>
            </a:r>
            <a:r>
              <a:rPr lang="zh-CN" altLang="en-US" sz="2600" dirty="0">
                <a:solidFill>
                  <a:srgbClr val="6600CC"/>
                </a:solidFill>
              </a:rPr>
              <a:t>该套接字使用的队列长度</a:t>
            </a:r>
            <a:r>
              <a:rPr lang="en-US" altLang="zh-CN" sz="2600" dirty="0">
                <a:solidFill>
                  <a:srgbClr val="6600CC"/>
                </a:solidFill>
              </a:rPr>
              <a:t>,</a:t>
            </a:r>
            <a:r>
              <a:rPr lang="zh-CN" altLang="zh-CN" sz="2600" dirty="0">
                <a:solidFill>
                  <a:srgbClr val="6600CC"/>
                </a:solidFill>
              </a:rPr>
              <a:t>指定在请求队列中允许的最大请求数</a:t>
            </a:r>
            <a:r>
              <a:rPr lang="zh-CN" altLang="en-US" sz="2600" dirty="0">
                <a:solidFill>
                  <a:srgbClr val="800080"/>
                </a:solidFill>
              </a:rPr>
              <a:t> </a:t>
            </a:r>
            <a:endParaRPr lang="zh-CN" altLang="en-US" sz="2600" dirty="0">
              <a:solidFill>
                <a:srgbClr val="80008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zh-CN" altLang="en-US" sz="2600" dirty="0"/>
          </a:p>
        </p:txBody>
      </p:sp>
      <p:sp>
        <p:nvSpPr>
          <p:cNvPr id="4" name="文本框 3"/>
          <p:cNvSpPr txBox="1"/>
          <p:nvPr/>
        </p:nvSpPr>
        <p:spPr>
          <a:xfrm>
            <a:off x="2850459" y="4828247"/>
            <a:ext cx="649108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listen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int backlog</a:t>
            </a:r>
            <a:r>
              <a:rPr lang="zh-CN" altLang="en-US" sz="2800" b="1" dirty="0"/>
              <a:t>);</a:t>
            </a:r>
            <a:endParaRPr lang="zh-CN" altLang="en-US" sz="2800" b="1" dirty="0"/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471864" y="3079751"/>
            <a:ext cx="35877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4479926" y="3079751"/>
            <a:ext cx="35877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3471864" y="4232276"/>
            <a:ext cx="358775" cy="360363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4479926" y="4232276"/>
            <a:ext cx="358775" cy="360363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5414964" y="4232276"/>
            <a:ext cx="358775" cy="3603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8" name="Rectangle 9"/>
          <p:cNvSpPr>
            <a:spLocks noChangeArrowheads="1"/>
          </p:cNvSpPr>
          <p:nvPr/>
        </p:nvSpPr>
        <p:spPr bwMode="auto">
          <a:xfrm>
            <a:off x="6280151" y="4232276"/>
            <a:ext cx="358775" cy="3603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89" name="Rectangle 10"/>
          <p:cNvSpPr>
            <a:spLocks noChangeArrowheads="1"/>
          </p:cNvSpPr>
          <p:nvPr/>
        </p:nvSpPr>
        <p:spPr bwMode="auto">
          <a:xfrm>
            <a:off x="3182939" y="2719388"/>
            <a:ext cx="3889375" cy="2305050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0" name="Line 11"/>
          <p:cNvSpPr>
            <a:spLocks noChangeShapeType="1"/>
          </p:cNvSpPr>
          <p:nvPr/>
        </p:nvSpPr>
        <p:spPr bwMode="auto">
          <a:xfrm flipH="1" flipV="1">
            <a:off x="4695825" y="3440113"/>
            <a:ext cx="863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4811275" y="2986641"/>
            <a:ext cx="23391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三次握手完成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4" name="Text Box 15"/>
          <p:cNvSpPr txBox="1">
            <a:spLocks noChangeArrowheads="1"/>
          </p:cNvSpPr>
          <p:nvPr/>
        </p:nvSpPr>
        <p:spPr bwMode="auto">
          <a:xfrm>
            <a:off x="3936472" y="1538545"/>
            <a:ext cx="367453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已建立连接队列长度不能超过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backlog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5" name="AutoShape 16"/>
          <p:cNvSpPr/>
          <p:nvPr/>
        </p:nvSpPr>
        <p:spPr bwMode="auto">
          <a:xfrm>
            <a:off x="7288214" y="2719389"/>
            <a:ext cx="71437" cy="1081087"/>
          </a:xfrm>
          <a:prstGeom prst="rightBrace">
            <a:avLst>
              <a:gd name="adj1" fmla="val 12611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6" name="AutoShape 17"/>
          <p:cNvSpPr/>
          <p:nvPr/>
        </p:nvSpPr>
        <p:spPr bwMode="auto">
          <a:xfrm>
            <a:off x="7288214" y="3871914"/>
            <a:ext cx="71437" cy="1152525"/>
          </a:xfrm>
          <a:prstGeom prst="rightBrace">
            <a:avLst>
              <a:gd name="adj1" fmla="val 134445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7" name="Text Box 18"/>
          <p:cNvSpPr txBox="1">
            <a:spLocks noChangeArrowheads="1"/>
          </p:cNvSpPr>
          <p:nvPr/>
        </p:nvSpPr>
        <p:spPr bwMode="auto">
          <a:xfrm>
            <a:off x="7294563" y="2943225"/>
            <a:ext cx="29826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已完成连接队列</a:t>
            </a: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(ESTABLISHED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8" name="Text Box 19"/>
          <p:cNvSpPr txBox="1">
            <a:spLocks noChangeArrowheads="1"/>
          </p:cNvSpPr>
          <p:nvPr/>
        </p:nvSpPr>
        <p:spPr bwMode="auto">
          <a:xfrm>
            <a:off x="7359650" y="4094163"/>
            <a:ext cx="26005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未完成连接队列</a:t>
            </a: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(SYN_RCVD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99" name="Line 20"/>
          <p:cNvSpPr>
            <a:spLocks noChangeShapeType="1"/>
          </p:cNvSpPr>
          <p:nvPr/>
        </p:nvSpPr>
        <p:spPr bwMode="auto">
          <a:xfrm flipV="1">
            <a:off x="6496050" y="4592639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500" name="Text Box 21"/>
          <p:cNvSpPr txBox="1">
            <a:spLocks noChangeArrowheads="1"/>
          </p:cNvSpPr>
          <p:nvPr/>
        </p:nvSpPr>
        <p:spPr bwMode="auto">
          <a:xfrm>
            <a:off x="5100388" y="5332413"/>
            <a:ext cx="26452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新到达的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SYN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分节</a:t>
            </a: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501" name="Text Box 22"/>
          <p:cNvSpPr txBox="1">
            <a:spLocks noChangeArrowheads="1"/>
          </p:cNvSpPr>
          <p:nvPr/>
        </p:nvSpPr>
        <p:spPr bwMode="auto">
          <a:xfrm>
            <a:off x="1265114" y="1970385"/>
            <a:ext cx="1107997" cy="461665"/>
          </a:xfrm>
          <a:prstGeom prst="rect">
            <a:avLst/>
          </a:prstGeom>
          <a:noFill/>
          <a:ln w="9525">
            <a:solidFill>
              <a:srgbClr val="080808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服务器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502" name="Line 23"/>
          <p:cNvSpPr>
            <a:spLocks noChangeShapeType="1"/>
          </p:cNvSpPr>
          <p:nvPr/>
        </p:nvSpPr>
        <p:spPr bwMode="auto">
          <a:xfrm flipH="1" flipV="1">
            <a:off x="2390776" y="2432050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503" name="Text Box 24"/>
          <p:cNvSpPr txBox="1">
            <a:spLocks noChangeArrowheads="1"/>
          </p:cNvSpPr>
          <p:nvPr/>
        </p:nvSpPr>
        <p:spPr bwMode="auto">
          <a:xfrm>
            <a:off x="1819113" y="2647951"/>
            <a:ext cx="1149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accept</a:t>
            </a:r>
            <a:endParaRPr lang="en-US" altLang="zh-CN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2828360" y="5997854"/>
            <a:ext cx="63049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  <a:r>
              <a:rPr lang="zh-CN" altLang="en-US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为监听套接字维护的两个队列</a:t>
            </a:r>
            <a:endParaRPr lang="zh-CN" altLang="en-US" sz="3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20497" idx="0"/>
            <a:endCxn id="20494" idx="3"/>
          </p:cNvCxnSpPr>
          <p:nvPr/>
        </p:nvCxnSpPr>
        <p:spPr>
          <a:xfrm rot="16200000" flipV="1">
            <a:off x="7734624" y="1891980"/>
            <a:ext cx="927626" cy="11748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 txBox="1"/>
          <p:nvPr/>
        </p:nvSpPr>
        <p:spPr>
          <a:xfrm>
            <a:off x="1447800" y="379646"/>
            <a:ext cx="9601200" cy="744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06400" y="3966369"/>
            <a:ext cx="11379200" cy="27590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000" dirty="0"/>
              <a:t>man 2 listen</a:t>
            </a:r>
            <a:endParaRPr lang="en-US" altLang="zh-CN" sz="2000" dirty="0"/>
          </a:p>
          <a:p>
            <a:pPr lvl="1"/>
            <a:r>
              <a:rPr lang="en-US" altLang="zh-CN" sz="1800" dirty="0"/>
              <a:t>The  behavior  of  the  backlog argument on TCP sockets changed with Linux 2.2.  </a:t>
            </a:r>
            <a:r>
              <a:rPr lang="en-US" altLang="zh-CN" sz="1800" b="1" dirty="0">
                <a:solidFill>
                  <a:srgbClr val="C00000"/>
                </a:solidFill>
              </a:rPr>
              <a:t>Now it specifies the queue length for completely established sockets waiting to be accepted, instead of the number of incomplete connection requests.</a:t>
            </a:r>
            <a:r>
              <a:rPr lang="en-US" altLang="zh-CN" sz="1800" dirty="0"/>
              <a:t>  </a:t>
            </a:r>
            <a:r>
              <a:rPr lang="en-US" altLang="zh-CN" sz="1800" b="1" dirty="0">
                <a:solidFill>
                  <a:srgbClr val="002060"/>
                </a:solidFill>
              </a:rPr>
              <a:t>The maximum length of the queue for incomplete sockets can  be  set using /</a:t>
            </a:r>
            <a:r>
              <a:rPr lang="en-US" altLang="zh-CN" sz="1800" b="1" dirty="0" err="1">
                <a:solidFill>
                  <a:srgbClr val="002060"/>
                </a:solidFill>
              </a:rPr>
              <a:t>proc</a:t>
            </a:r>
            <a:r>
              <a:rPr lang="en-US" altLang="zh-CN" sz="1800" b="1" dirty="0">
                <a:solidFill>
                  <a:srgbClr val="002060"/>
                </a:solidFill>
              </a:rPr>
              <a:t>/sys/net/ipv4/</a:t>
            </a:r>
            <a:r>
              <a:rPr lang="en-US" altLang="zh-CN" sz="1800" b="1" dirty="0" err="1">
                <a:solidFill>
                  <a:srgbClr val="002060"/>
                </a:solidFill>
              </a:rPr>
              <a:t>tcp_max_syn_backlog</a:t>
            </a:r>
            <a:r>
              <a:rPr lang="en-US" altLang="zh-CN" sz="1800" b="1" dirty="0">
                <a:solidFill>
                  <a:srgbClr val="002060"/>
                </a:solidFill>
              </a:rPr>
              <a:t>. </a:t>
            </a:r>
            <a:r>
              <a:rPr lang="en-US" altLang="zh-CN" sz="1800" dirty="0"/>
              <a:t>When  </a:t>
            </a:r>
            <a:r>
              <a:rPr lang="en-US" altLang="zh-CN" sz="1800" dirty="0" err="1"/>
              <a:t>syncookies</a:t>
            </a:r>
            <a:r>
              <a:rPr lang="en-US" altLang="zh-CN" sz="1800" dirty="0"/>
              <a:t>  are  enabled  there is no logical maximum length and this setting is ignored.  </a:t>
            </a:r>
            <a:r>
              <a:rPr lang="en-US" altLang="zh-CN" sz="1800" dirty="0" err="1"/>
              <a:t>Seetcp</a:t>
            </a:r>
            <a:r>
              <a:rPr lang="en-US" altLang="zh-CN" sz="1800" dirty="0"/>
              <a:t>(7) for more information.</a:t>
            </a:r>
            <a:endParaRPr lang="en-US" altLang="zh-CN" sz="1800" dirty="0"/>
          </a:p>
          <a:p>
            <a:pPr lvl="1">
              <a:spcBef>
                <a:spcPts val="1200"/>
              </a:spcBef>
            </a:pPr>
            <a:r>
              <a:rPr lang="en-US" altLang="zh-CN" sz="1800" b="1" dirty="0"/>
              <a:t>If the backlog argument is greater than the value in /proc/sys/net/core/</a:t>
            </a:r>
            <a:r>
              <a:rPr lang="en-US" altLang="zh-CN" sz="1800" b="1" dirty="0" err="1"/>
              <a:t>somaxconn</a:t>
            </a:r>
            <a:r>
              <a:rPr lang="en-US" altLang="zh-CN" sz="1800" b="1" dirty="0"/>
              <a:t>, then it is silently truncated to that value; the default value  in this file is 128</a:t>
            </a:r>
            <a:r>
              <a:rPr lang="en-US" altLang="zh-CN" sz="1800" dirty="0"/>
              <a:t>.  In kernels before 2.4.25, this limit was a hard coded value, SOMAXCONN, with the value 128.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177800" y="1377936"/>
            <a:ext cx="10820400" cy="2356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 altLang="zh-CN" sz="2400" b="1" dirty="0"/>
              <a:t>Linux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backlog (</a:t>
            </a:r>
            <a:r>
              <a:rPr lang="zh-CN" altLang="en-US" sz="2400" b="1" dirty="0"/>
              <a:t>了解 </a:t>
            </a:r>
            <a:r>
              <a:rPr lang="en-US" altLang="zh-CN" sz="2400" b="1" dirty="0"/>
              <a:t>)</a:t>
            </a:r>
            <a:endParaRPr lang="en-US" altLang="zh-CN" sz="2400" b="1" dirty="0"/>
          </a:p>
          <a:p>
            <a:pPr marL="1371600" lvl="2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2400" dirty="0"/>
              <a:t>backlog</a:t>
            </a:r>
            <a:r>
              <a:rPr lang="zh-CN" altLang="en-US" sz="2400" dirty="0"/>
              <a:t>控制连接完成队列长度，但是限制最大长度在</a:t>
            </a:r>
            <a:r>
              <a:rPr lang="en-US" altLang="zh-CN" sz="2400" dirty="0"/>
              <a:t>/proc/sys/net/core/</a:t>
            </a:r>
            <a:r>
              <a:rPr lang="en-US" altLang="zh-CN" sz="2400" dirty="0" err="1"/>
              <a:t>somaxconn</a:t>
            </a:r>
            <a:r>
              <a:rPr lang="en-US" altLang="zh-CN" sz="2400" dirty="0"/>
              <a:t> </a:t>
            </a:r>
            <a:r>
              <a:rPr lang="zh-CN" altLang="en-US" sz="2400" dirty="0"/>
              <a:t>中的定义。</a:t>
            </a:r>
            <a:endParaRPr lang="en-US" altLang="zh-CN" sz="2400" dirty="0"/>
          </a:p>
          <a:p>
            <a:pPr marL="1371600" lvl="2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2400" dirty="0"/>
              <a:t>/proc/sys/net/ipv4/</a:t>
            </a:r>
            <a:r>
              <a:rPr lang="en-US" altLang="zh-CN" sz="2400" dirty="0" err="1"/>
              <a:t>tcp_max_syn_backlog</a:t>
            </a:r>
            <a:r>
              <a:rPr lang="en-US" altLang="zh-CN" sz="2400" dirty="0"/>
              <a:t> </a:t>
            </a:r>
            <a:r>
              <a:rPr lang="zh-CN" altLang="en-US" sz="2400" dirty="0"/>
              <a:t>控制未完成队列长度，如果启用</a:t>
            </a:r>
            <a:r>
              <a:rPr lang="en-US" altLang="zh-CN" sz="2400" dirty="0" err="1"/>
              <a:t>syncookies</a:t>
            </a:r>
            <a:r>
              <a:rPr lang="en-US" altLang="zh-CN" sz="2400" dirty="0"/>
              <a:t> ,</a:t>
            </a:r>
            <a:r>
              <a:rPr lang="zh-CN" altLang="en-US" sz="2400" dirty="0"/>
              <a:t> 则未完成队列长度没有限制</a:t>
            </a:r>
            <a:endParaRPr lang="en-US" altLang="zh-CN" sz="2400" dirty="0"/>
          </a:p>
        </p:txBody>
      </p:sp>
      <p:sp>
        <p:nvSpPr>
          <p:cNvPr id="5" name="标题 1"/>
          <p:cNvSpPr txBox="1">
            <a:spLocks noGrp="1"/>
          </p:cNvSpPr>
          <p:nvPr>
            <p:ph type="title" idx="4294967295"/>
          </p:nvPr>
        </p:nvSpPr>
        <p:spPr>
          <a:xfrm>
            <a:off x="1219200" y="401638"/>
            <a:ext cx="9601200" cy="744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51367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-accept()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2400" y="1516063"/>
            <a:ext cx="6548438" cy="3322637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/>
              <a:t>功能：</a:t>
            </a:r>
            <a:endParaRPr lang="zh-CN" altLang="en-US" sz="2800" b="1" dirty="0"/>
          </a:p>
          <a:p>
            <a:pPr marL="9144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系统从完成队列上摘下</a:t>
            </a:r>
            <a:r>
              <a:rPr lang="en-US" altLang="zh-CN" sz="2400" dirty="0">
                <a:solidFill>
                  <a:srgbClr val="6600CC"/>
                </a:solidFill>
              </a:rPr>
              <a:t>socket</a:t>
            </a:r>
            <a:r>
              <a:rPr lang="zh-CN" altLang="en-US" sz="2400" dirty="0">
                <a:solidFill>
                  <a:srgbClr val="6600CC"/>
                </a:solidFill>
              </a:rPr>
              <a:t>，为每个新的连接请求创建一个新的套接字，服务器只对新的连接使用该套接字，原来的监听套接字接受其他的连接请求。</a:t>
            </a:r>
            <a:endParaRPr lang="zh-CN" altLang="en-US" sz="2400" dirty="0">
              <a:solidFill>
                <a:srgbClr val="6600CC"/>
              </a:solidFill>
            </a:endParaRPr>
          </a:p>
          <a:p>
            <a:pPr marL="9144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新的连接上传输数据使用新的套接字，使用完毕，服务器将关闭这个套接字</a:t>
            </a:r>
            <a:r>
              <a:rPr lang="zh-CN" altLang="en-US" sz="2600" dirty="0">
                <a:solidFill>
                  <a:srgbClr val="6600CC"/>
                </a:solidFill>
              </a:rPr>
              <a:t>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89700" y="1502895"/>
            <a:ext cx="5676900" cy="235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参数：</a:t>
            </a:r>
            <a:endParaRPr lang="zh-CN" altLang="en-US" sz="2800" b="1" dirty="0"/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套接字描述符，指明正在监听的套接字</a:t>
            </a:r>
            <a:endParaRPr lang="zh-CN" altLang="en-US" sz="2400" dirty="0">
              <a:solidFill>
                <a:srgbClr val="6600CC"/>
              </a:solidFill>
            </a:endParaRPr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cliaddr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提出连接请求的主机地址</a:t>
            </a:r>
            <a:endParaRPr lang="zh-CN" altLang="en-US" sz="2400" dirty="0">
              <a:solidFill>
                <a:srgbClr val="6600CC"/>
              </a:solidFill>
            </a:endParaRPr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addrlen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地址长度</a:t>
            </a:r>
            <a:endParaRPr lang="zh-CN" altLang="en-US" sz="2400" dirty="0">
              <a:solidFill>
                <a:srgbClr val="6600C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8450" y="5081075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accept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cliaddr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  <a:endParaRPr lang="zh-CN" altLang="en-US" sz="2800" b="1" dirty="0"/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non-negative descriptor if </a:t>
            </a:r>
            <a:r>
              <a:rPr lang="zh-CN" altLang="en-US" sz="2800" b="1" dirty="0"/>
              <a:t>OK, -1 on error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0513" y="433773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-connect()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62038" y="1416050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功能：</a:t>
            </a:r>
            <a:endParaRPr lang="zh-CN" altLang="en-US" b="1" dirty="0"/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同远程服务器建立主动连接</a:t>
            </a:r>
            <a:endParaRPr lang="en-US" altLang="zh-CN" sz="28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属于客户端的调用</a:t>
            </a:r>
            <a:endParaRPr lang="en-US" altLang="zh-CN" sz="2800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参数：</a:t>
            </a:r>
            <a:endParaRPr lang="zh-CN" altLang="en-US" b="1" dirty="0"/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sockfd</a:t>
            </a:r>
            <a:r>
              <a:rPr lang="zh-CN" altLang="en-US" sz="2800" dirty="0">
                <a:solidFill>
                  <a:srgbClr val="6600CC"/>
                </a:solidFill>
              </a:rPr>
              <a:t>，套接字描述符，指明创建连接的套接字</a:t>
            </a:r>
            <a:endParaRPr lang="zh-CN" altLang="en-US" sz="28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servaddr</a:t>
            </a:r>
            <a:r>
              <a:rPr lang="zh-CN" altLang="en-US" sz="2800" dirty="0">
                <a:solidFill>
                  <a:srgbClr val="6600CC"/>
                </a:solidFill>
              </a:rPr>
              <a:t>，指明远端</a:t>
            </a:r>
            <a:r>
              <a:rPr lang="en-US" altLang="zh-CN" sz="2800" dirty="0">
                <a:solidFill>
                  <a:srgbClr val="6600CC"/>
                </a:solidFill>
              </a:rPr>
              <a:t>IP</a:t>
            </a:r>
            <a:r>
              <a:rPr lang="zh-CN" altLang="en-US" sz="2800" dirty="0">
                <a:solidFill>
                  <a:srgbClr val="6600CC"/>
                </a:solidFill>
              </a:rPr>
              <a:t>地址和端口号</a:t>
            </a:r>
            <a:endParaRPr lang="zh-CN" altLang="en-US" sz="28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addrlen</a:t>
            </a:r>
            <a:r>
              <a:rPr lang="zh-CN" altLang="en-US" sz="2800" dirty="0">
                <a:solidFill>
                  <a:srgbClr val="6600CC"/>
                </a:solidFill>
              </a:rPr>
              <a:t>，地址长度</a:t>
            </a:r>
            <a:endParaRPr lang="zh-CN" altLang="en-US" sz="2800" dirty="0">
              <a:solidFill>
                <a:srgbClr val="6600C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6575" y="5221516"/>
            <a:ext cx="111188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#include &lt;sys/socket.h&gt;</a:t>
            </a:r>
            <a:endParaRPr lang="zh-CN" altLang="en-US" sz="2400" b="1" dirty="0"/>
          </a:p>
          <a:p>
            <a:r>
              <a:rPr lang="zh-CN" altLang="en-US" sz="2400" b="1" dirty="0"/>
              <a:t>int 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 (int </a:t>
            </a:r>
            <a:r>
              <a:rPr lang="en-US" altLang="zh-CN" sz="2400" b="1" dirty="0" err="1"/>
              <a:t>sockfd</a:t>
            </a:r>
            <a:r>
              <a:rPr lang="zh-CN" altLang="en-US" sz="2400" b="1" dirty="0"/>
              <a:t>, </a:t>
            </a:r>
            <a:r>
              <a:rPr lang="en-US" altLang="zh-CN" sz="2400" b="1" dirty="0"/>
              <a:t>const struct </a:t>
            </a:r>
            <a:r>
              <a:rPr lang="en-US" altLang="zh-CN" sz="2400" b="1" dirty="0" err="1"/>
              <a:t>sockaddr</a:t>
            </a:r>
            <a:r>
              <a:rPr lang="en-US" altLang="zh-CN" sz="2400" b="1" dirty="0"/>
              <a:t> *</a:t>
            </a:r>
            <a:r>
              <a:rPr lang="en-US" altLang="zh-CN" sz="2400" b="1" dirty="0" err="1"/>
              <a:t>servaddr</a:t>
            </a:r>
            <a:r>
              <a:rPr lang="zh-CN" altLang="en-US" sz="2400" b="1" dirty="0"/>
              <a:t>, </a:t>
            </a:r>
            <a:r>
              <a:rPr lang="en-US" altLang="zh-CN" sz="2400" b="1" dirty="0" err="1"/>
              <a:t>socklen_t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addrlen</a:t>
            </a:r>
            <a:r>
              <a:rPr lang="zh-CN" altLang="en-US" sz="2400" b="1" dirty="0"/>
              <a:t>);</a:t>
            </a:r>
            <a:endParaRPr lang="zh-CN" altLang="en-US" sz="2400" b="1" dirty="0"/>
          </a:p>
          <a:p>
            <a:r>
              <a:rPr lang="zh-CN" altLang="en-US" sz="2400" b="1" dirty="0"/>
              <a:t>returns: </a:t>
            </a:r>
            <a:r>
              <a:rPr lang="en-US" altLang="zh-CN" sz="2400" b="1" dirty="0"/>
              <a:t>0 if </a:t>
            </a:r>
            <a:r>
              <a:rPr lang="zh-CN" altLang="en-US" sz="2400" b="1" dirty="0"/>
              <a:t>OK, -1 on error 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65994" y="536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-connect()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65994" y="1308100"/>
            <a:ext cx="10260012" cy="54641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说明：</a:t>
            </a:r>
            <a:endParaRPr lang="zh-CN" altLang="en-US" b="1" dirty="0"/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客户端调用该函数发起向服务器的连接</a:t>
            </a:r>
            <a:endParaRPr lang="zh-CN" altLang="en-US" sz="2400" dirty="0"/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客户端可以不必再调用</a:t>
            </a:r>
            <a:r>
              <a:rPr lang="en-US" altLang="zh-CN" sz="2400" dirty="0"/>
              <a:t>bind</a:t>
            </a:r>
            <a:r>
              <a:rPr lang="zh-CN" altLang="en-US" sz="2400" dirty="0"/>
              <a:t>来绑定地址</a:t>
            </a:r>
            <a:endParaRPr lang="zh-CN" altLang="en-US" sz="2400" dirty="0"/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应用程序会阻塞，直到连接建立，或者出现异常：</a:t>
            </a:r>
            <a:endParaRPr lang="zh-CN" altLang="en-US" sz="2400" dirty="0"/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超时，</a:t>
            </a:r>
            <a:r>
              <a:rPr lang="en-US" altLang="zh-CN" sz="2400" dirty="0"/>
              <a:t>6s/24s/75s</a:t>
            </a:r>
            <a:r>
              <a:rPr lang="zh-CN" altLang="en-US" sz="2400" dirty="0"/>
              <a:t>，</a:t>
            </a:r>
            <a:r>
              <a:rPr lang="en-US" altLang="zh-CN" sz="2400" dirty="0"/>
              <a:t>ETIMEOUT</a:t>
            </a:r>
            <a:endParaRPr lang="en-US" altLang="zh-CN" sz="2400" dirty="0"/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RST</a:t>
            </a:r>
            <a:r>
              <a:rPr lang="zh-CN" altLang="en-US" sz="2400" dirty="0"/>
              <a:t>，服务器没有开启服务，</a:t>
            </a:r>
            <a:r>
              <a:rPr lang="en-US" altLang="zh-CN" sz="2400" dirty="0"/>
              <a:t>ECONNREFUSED</a:t>
            </a:r>
            <a:endParaRPr lang="en-US" altLang="zh-CN" sz="2400" dirty="0"/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ICMP</a:t>
            </a:r>
            <a:r>
              <a:rPr lang="zh-CN" altLang="en-US" sz="2400" dirty="0"/>
              <a:t>错误，路由出错，</a:t>
            </a:r>
            <a:r>
              <a:rPr lang="en-US" altLang="zh-CN" sz="2400" dirty="0"/>
              <a:t>EHOSTUNREACH/ ENETUNREACH</a:t>
            </a:r>
            <a:endParaRPr lang="en-US" altLang="zh-CN" sz="2400" dirty="0"/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b="1" dirty="0"/>
              <a:t>特别注意：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失效后，不能再次调用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试图重建连接，而必须：调用</a:t>
            </a:r>
            <a:r>
              <a:rPr lang="en-US" altLang="zh-CN" sz="2400" b="1" dirty="0"/>
              <a:t>close()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socket()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connect()</a:t>
            </a:r>
            <a:r>
              <a:rPr lang="zh-CN" altLang="en-US" sz="2400" b="1" dirty="0"/>
              <a:t>重连。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64469" y="467959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-send()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50938" y="1336321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</a:rPr>
              <a:t>功能：</a:t>
            </a:r>
            <a:endParaRPr lang="zh-CN" altLang="en-US" sz="2400" b="1" dirty="0">
              <a:latin typeface="Microsoft YaHei UI" panose="020B0503020204020204" pitchFamily="34" charset="-122"/>
            </a:endParaRPr>
          </a:p>
          <a:p>
            <a:pPr marL="685800" lvl="2" indent="0">
              <a:lnSpc>
                <a:spcPct val="110000"/>
              </a:lnSpc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TCP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连接上发送数据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成功返回数据长度，出错返回－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。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marL="533400" indent="-533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</a:rPr>
              <a:t>参数：</a:t>
            </a:r>
            <a:endParaRPr lang="zh-CN" altLang="en-US" sz="2400" b="1" dirty="0">
              <a:latin typeface="Microsoft YaHei UI" panose="020B0503020204020204" pitchFamily="34" charset="-122"/>
            </a:endParaRP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</a:rPr>
              <a:t>sockfd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，套接字描述符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data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，指向要发送数据的指针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</a:rPr>
              <a:t>data_len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，数据长度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flags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0</a:t>
            </a: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lvl="2" indent="0">
              <a:lnSpc>
                <a:spcPct val="110000"/>
              </a:lnSpc>
              <a:buClr>
                <a:srgbClr val="FF0000"/>
              </a:buClr>
              <a:buNone/>
            </a:pP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00" y="5976231"/>
            <a:ext cx="71336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indent="0">
              <a:lnSpc>
                <a:spcPct val="90000"/>
              </a:lnSpc>
              <a:buClr>
                <a:srgbClr val="FF0000"/>
              </a:buClr>
              <a:buNone/>
            </a:pPr>
            <a:r>
              <a:rPr lang="zh-CN" altLang="en-US" sz="2800" dirty="0">
                <a:latin typeface="+mn-ea"/>
              </a:rPr>
              <a:t>使用示例：</a:t>
            </a:r>
            <a:r>
              <a:rPr lang="en-US" altLang="zh-CN" sz="2800" b="1" dirty="0">
                <a:latin typeface="+mn-ea"/>
              </a:rPr>
              <a:t>send(s, buffer, </a:t>
            </a:r>
            <a:r>
              <a:rPr lang="en-US" altLang="zh-CN" sz="2800" b="1" dirty="0" err="1">
                <a:latin typeface="+mn-ea"/>
              </a:rPr>
              <a:t>strlen</a:t>
            </a:r>
            <a:r>
              <a:rPr lang="en-US" altLang="zh-CN" sz="2800" b="1" dirty="0">
                <a:latin typeface="+mn-ea"/>
              </a:rPr>
              <a:t>(buffer), 0);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94" y="4774474"/>
            <a:ext cx="1140301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en-US" altLang="zh-CN" sz="2800" b="1" dirty="0"/>
              <a:t>int send(int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const void * data, int </a:t>
            </a:r>
            <a:r>
              <a:rPr lang="en-US" altLang="zh-CN" sz="2800" b="1" dirty="0" err="1"/>
              <a:t>data_len</a:t>
            </a:r>
            <a:r>
              <a:rPr lang="en-US" altLang="zh-CN" sz="2800" b="1" dirty="0"/>
              <a:t>, unsigned int flags)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45321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sendto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11151" y="1252866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功能：</a:t>
            </a:r>
            <a:endParaRPr lang="zh-CN" altLang="en-US" sz="2400" b="1" dirty="0"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685800" lvl="2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基于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UDP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发送数据报，返回实发数据长度，出错返回－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。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参数：</a:t>
            </a:r>
            <a:endParaRPr lang="zh-CN" altLang="en-US" sz="2400" b="1" dirty="0"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sockfd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，套接字描述符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data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，指向要发送数据的指针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data_len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，数据长度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flags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0</a:t>
            </a: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remaddr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，远端地址：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IP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地址和端口号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remaddr_len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，地址长度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415" y="5285969"/>
            <a:ext cx="1140301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sendto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const void * data, int </a:t>
            </a:r>
            <a:r>
              <a:rPr lang="en-US" altLang="zh-CN" sz="2800" b="1" dirty="0" err="1"/>
              <a:t>data_len</a:t>
            </a:r>
            <a:r>
              <a:rPr lang="en-US" altLang="zh-CN" sz="2800" b="1" dirty="0"/>
              <a:t>, unsigned int flags,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remaddr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remaddr_len</a:t>
            </a:r>
            <a:r>
              <a:rPr lang="zh-CN" altLang="en-US" sz="2800" b="1" dirty="0"/>
              <a:t>）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7535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 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recv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89237" y="1461193"/>
            <a:ext cx="10942363" cy="5257107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功能：</a:t>
            </a:r>
            <a:endParaRPr lang="zh-CN" altLang="en-US" sz="2400" b="1" dirty="0"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从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TCP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接收数据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,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返回实际接收数据长度，出错返回－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。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如果没有数据将阻塞，如果收到的数据大于缓存大小，多余数据将丢弃。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参数：</a:t>
            </a:r>
            <a:endParaRPr lang="zh-CN" altLang="en-US" sz="2400" b="1" dirty="0"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套接字描述符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Buf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指向内存块的指针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Buf_len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内存块大小，以字节为单位</a:t>
            </a:r>
            <a:endParaRPr lang="zh-CN" altLang="en-US" sz="2400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flags: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0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5812" y="5428537"/>
            <a:ext cx="10620375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recv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void *</a:t>
            </a:r>
            <a:r>
              <a:rPr lang="en-US" altLang="zh-CN" sz="2800" b="1" dirty="0" err="1"/>
              <a:t>buf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buf_len,unsigned</a:t>
            </a:r>
            <a:r>
              <a:rPr lang="en-US" altLang="zh-CN" sz="2800" b="1" dirty="0"/>
              <a:t> int flags); 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并发与并行</a:t>
            </a:r>
            <a:endParaRPr kumimoji="1"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496978" y="1375730"/>
            <a:ext cx="6710913" cy="4897479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并行</a:t>
            </a:r>
            <a:r>
              <a:rPr lang="en-US" altLang="zh-CN" sz="2400" i="1" dirty="0">
                <a:solidFill>
                  <a:srgbClr val="C00000"/>
                </a:solidFill>
              </a:rPr>
              <a:t>(Parallelism)</a:t>
            </a:r>
            <a:endParaRPr lang="en-US" altLang="zh-CN" sz="2400" i="1" dirty="0">
              <a:solidFill>
                <a:srgbClr val="C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真正同时发生</a:t>
            </a:r>
            <a:endParaRPr lang="zh-CN" alt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并发</a:t>
            </a:r>
            <a:r>
              <a:rPr lang="en-US" altLang="zh-CN" sz="2400" i="1" dirty="0">
                <a:solidFill>
                  <a:srgbClr val="C00000"/>
                </a:solidFill>
              </a:rPr>
              <a:t>(Concurrency)</a:t>
            </a:r>
            <a:endParaRPr lang="en-US" altLang="zh-CN" sz="2400" i="1" dirty="0">
              <a:solidFill>
                <a:srgbClr val="C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看起来同时发生一般采用分时机制</a:t>
            </a:r>
            <a:endParaRPr lang="zh-CN" alt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并发的价值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减少客户平均网络服务等待时延</a:t>
            </a:r>
            <a:endParaRPr lang="zh-CN" alt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操作系统并发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时间片、多</a:t>
            </a:r>
            <a:r>
              <a:rPr lang="en-US" altLang="zh-CN" dirty="0"/>
              <a:t>CPU</a:t>
            </a:r>
            <a:r>
              <a:rPr lang="zh-CN" altLang="en-US" dirty="0"/>
              <a:t>、多核</a:t>
            </a:r>
            <a:endParaRPr lang="en-US" altLang="zh-C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服务器并发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多进程、多线程、</a:t>
            </a:r>
            <a:r>
              <a:rPr lang="en-US" altLang="zh-CN" dirty="0"/>
              <a:t>I/O</a:t>
            </a:r>
            <a:r>
              <a:rPr lang="zh-CN" altLang="en-US" dirty="0"/>
              <a:t>复用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1270" y="2045204"/>
            <a:ext cx="2751666" cy="316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6" y="2045204"/>
            <a:ext cx="3039534" cy="31687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87425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 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recvfrom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87425" y="1292225"/>
            <a:ext cx="10620375" cy="54641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  <a:cs typeface="Microsoft Himalaya" panose="01010100010101010101" pitchFamily="2" charset="0"/>
              </a:rPr>
              <a:t>功能：</a:t>
            </a:r>
            <a:endParaRPr lang="zh-CN" altLang="en-US" sz="2400" b="1" dirty="0">
              <a:latin typeface="+mn-ea"/>
              <a:cs typeface="Microsoft Himalaya" panose="01010100010101010101" pitchFamily="2" charset="0"/>
            </a:endParaRP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从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UDP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接收数据，返回实际接收的字节数，失败返回－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1</a:t>
            </a:r>
            <a:endParaRPr lang="en-US" altLang="zh-CN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  <a:cs typeface="Microsoft Himalaya" panose="01010100010101010101" pitchFamily="2" charset="0"/>
              </a:rPr>
              <a:t>参数：</a:t>
            </a:r>
            <a:endParaRPr lang="zh-CN" altLang="en-US" sz="2400" b="1" dirty="0"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套接字描述符</a:t>
            </a:r>
            <a:endParaRPr lang="zh-CN" altLang="en-US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buf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指向内存块的指针</a:t>
            </a:r>
            <a:endParaRPr lang="zh-CN" altLang="en-US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buf_len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内存块大小，以字节为单位</a:t>
            </a:r>
            <a:endParaRPr lang="zh-CN" altLang="en-US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flags: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一般为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0</a:t>
            </a:r>
            <a:endParaRPr lang="en-US" altLang="zh-CN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from: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远端的地址，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IP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地址和端口号</a:t>
            </a:r>
            <a:endParaRPr lang="zh-CN" altLang="en-US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fromlen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远端地址长度</a:t>
            </a:r>
            <a:endParaRPr lang="en-US" altLang="zh-CN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5812" y="5071367"/>
            <a:ext cx="1062037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  <a:endParaRPr lang="zh-CN" altLang="en-US" sz="2800" b="1" dirty="0"/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recvfrom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void *</a:t>
            </a:r>
            <a:r>
              <a:rPr lang="en-US" altLang="zh-CN" sz="2800" b="1" dirty="0" err="1"/>
              <a:t>buf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buf_len</a:t>
            </a:r>
            <a:r>
              <a:rPr lang="en-US" altLang="zh-CN" sz="2800" b="1" dirty="0"/>
              <a:t>, unsigned int flags,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*from, int </a:t>
            </a:r>
            <a:r>
              <a:rPr lang="en-US" altLang="zh-CN" sz="2800" b="1" dirty="0" err="1"/>
              <a:t>fromlen</a:t>
            </a:r>
            <a:r>
              <a:rPr lang="en-US" altLang="zh-CN" sz="2800" b="1" dirty="0"/>
              <a:t>);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-close()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12800" y="1332566"/>
            <a:ext cx="10579100" cy="4549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1143000" lvl="2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关闭</a:t>
            </a:r>
            <a:r>
              <a:rPr lang="en-US" altLang="zh-CN" sz="2400" dirty="0">
                <a:solidFill>
                  <a:srgbClr val="6600CC"/>
                </a:solidFill>
              </a:rPr>
              <a:t>socket</a:t>
            </a:r>
            <a:r>
              <a:rPr lang="zh-CN" altLang="en-US" sz="2400" dirty="0">
                <a:solidFill>
                  <a:srgbClr val="6600CC"/>
                </a:solidFill>
              </a:rPr>
              <a:t>，实际上是关闭文件描述符</a:t>
            </a:r>
            <a:endParaRPr lang="en-US" altLang="zh-CN" sz="24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如果只有一个进程使用，立即终止连接并撤销该套接字，如果多个进程共享该套接字，将</a:t>
            </a:r>
            <a:r>
              <a:rPr lang="zh-CN" altLang="en-US" sz="2400" b="1" dirty="0">
                <a:solidFill>
                  <a:srgbClr val="FF0000"/>
                </a:solidFill>
              </a:rPr>
              <a:t>引用数</a:t>
            </a:r>
            <a:r>
              <a:rPr lang="zh-CN" altLang="en-US" sz="2400" dirty="0">
                <a:solidFill>
                  <a:srgbClr val="6600CC"/>
                </a:solidFill>
              </a:rPr>
              <a:t>减一，如果引用数降到零，则撤销它。</a:t>
            </a:r>
            <a:endParaRPr lang="zh-CN" altLang="en-US" sz="2400" dirty="0">
              <a:solidFill>
                <a:srgbClr val="6600CC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参数：</a:t>
            </a:r>
            <a:endParaRPr lang="zh-CN" altLang="en-US" dirty="0"/>
          </a:p>
          <a:p>
            <a:pPr marL="685800" lvl="2" indent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400" dirty="0" err="1">
                <a:solidFill>
                  <a:srgbClr val="6600CC"/>
                </a:solidFill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</a:rPr>
              <a:t>:</a:t>
            </a:r>
            <a:r>
              <a:rPr lang="zh-CN" altLang="en-US" sz="2400" dirty="0">
                <a:solidFill>
                  <a:srgbClr val="6600CC"/>
                </a:solidFill>
              </a:rPr>
              <a:t>套接字描述符</a:t>
            </a:r>
            <a:endParaRPr lang="zh-CN" altLang="en-US" sz="2400" dirty="0">
              <a:solidFill>
                <a:srgbClr val="6600CC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8913" y="5112906"/>
            <a:ext cx="4827588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</a:t>
            </a:r>
            <a:r>
              <a:rPr lang="en-US" altLang="zh-CN" sz="2800" b="1" dirty="0" err="1"/>
              <a:t>unistd</a:t>
            </a:r>
            <a:r>
              <a:rPr lang="zh-CN" altLang="en-US" sz="2800" b="1" dirty="0"/>
              <a:t>.h&gt;</a:t>
            </a:r>
            <a:endParaRPr lang="zh-CN" altLang="en-US" sz="2800" b="1" dirty="0"/>
          </a:p>
          <a:p>
            <a:r>
              <a:rPr lang="en-US" altLang="zh-CN" sz="2800" b="1" dirty="0"/>
              <a:t>Int close(int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);</a:t>
            </a:r>
            <a:endParaRPr lang="en-US" altLang="zh-CN" sz="2800" b="1" dirty="0"/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if </a:t>
            </a:r>
            <a:r>
              <a:rPr lang="zh-CN" altLang="en-US" sz="2800" b="1" dirty="0"/>
              <a:t>OK, -1 on error 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551934"/>
            <a:ext cx="10452100" cy="1826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示例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客户端用</a:t>
            </a:r>
            <a:r>
              <a:rPr lang="en-US" altLang="zh-CN" sz="3200" dirty="0"/>
              <a:t>TCP</a:t>
            </a:r>
            <a:r>
              <a:rPr lang="zh-CN" altLang="en-US" sz="3200" dirty="0"/>
              <a:t>连接到服务器，然后服务器给客户端发送一条欢迎消息。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312" y="2290085"/>
            <a:ext cx="7297673" cy="17342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10604"/>
          <a:stretch>
            <a:fillRect/>
          </a:stretch>
        </p:blipFill>
        <p:spPr>
          <a:xfrm>
            <a:off x="2685154" y="4718475"/>
            <a:ext cx="7491988" cy="14391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3306" y="2589988"/>
            <a:ext cx="1510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服务器端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13306" y="4865167"/>
            <a:ext cx="123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客户端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674106" y="6205084"/>
            <a:ext cx="8559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第6章课堂示例代码01-client.c</a:t>
            </a:r>
            <a:endParaRPr lang="en-US" altLang="zh-CN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674106" y="4045421"/>
            <a:ext cx="8559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章课堂示例代码</a:t>
            </a:r>
            <a:r>
              <a:rPr lang="en-US" altLang="zh-CN" sz="2000" b="1" dirty="0"/>
              <a:t>01-server.c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03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8332" y="1818263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37415C"/>
                </a:solidFill>
                <a:cs typeface="+mn-ea"/>
                <a:sym typeface="+mn-lt"/>
              </a:rPr>
              <a:t>多进程、多线程</a:t>
            </a:r>
            <a:endParaRPr lang="en-US" altLang="zh-CN" sz="4400" b="1" dirty="0">
              <a:solidFill>
                <a:srgbClr val="37415C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37415C"/>
                </a:solidFill>
                <a:cs typeface="+mn-ea"/>
                <a:sym typeface="+mn-lt"/>
              </a:rPr>
              <a:t>并发服务器设计</a:t>
            </a:r>
            <a:endParaRPr lang="zh-CN" altLang="en-US" sz="4400" b="1" dirty="0">
              <a:solidFill>
                <a:srgbClr val="37415C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多进程并发服务器模型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916" y="1510210"/>
            <a:ext cx="6936239" cy="4353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ea"/>
              </a:rPr>
              <a:t>迭代服务器的特点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>
                <a:latin typeface="+mn-ea"/>
              </a:rPr>
              <a:t>多用户的情况下，连接建立后，若没有</a:t>
            </a:r>
            <a:r>
              <a:rPr lang="en-US" altLang="zh-CN" sz="2600" dirty="0">
                <a:latin typeface="+mn-ea"/>
              </a:rPr>
              <a:t>accept</a:t>
            </a:r>
            <a:r>
              <a:rPr lang="zh-CN" altLang="en-US" sz="2600" dirty="0">
                <a:latin typeface="+mn-ea"/>
              </a:rPr>
              <a:t>，连接存放在</a:t>
            </a:r>
            <a:r>
              <a:rPr lang="en-US" altLang="zh-CN" sz="2600" dirty="0">
                <a:latin typeface="+mn-ea"/>
              </a:rPr>
              <a:t>listen</a:t>
            </a:r>
            <a:r>
              <a:rPr lang="zh-CN" altLang="en-US" sz="2600" dirty="0">
                <a:latin typeface="+mn-ea"/>
              </a:rPr>
              <a:t>函数队列</a:t>
            </a:r>
            <a:endParaRPr lang="zh-CN" altLang="en-US" sz="2600" dirty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>
                <a:latin typeface="+mn-ea"/>
              </a:rPr>
              <a:t>accept </a:t>
            </a:r>
            <a:r>
              <a:rPr lang="zh-CN" altLang="en-US" sz="2600" dirty="0">
                <a:latin typeface="+mn-ea"/>
              </a:rPr>
              <a:t>从已完成队列的对头摘取新套接字</a:t>
            </a:r>
            <a:endParaRPr lang="zh-CN" altLang="en-US" sz="2600" dirty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>
                <a:latin typeface="+mn-ea"/>
              </a:rPr>
              <a:t>对客户端的服务是一个串行的过程</a:t>
            </a:r>
            <a:endParaRPr lang="zh-CN" altLang="en-US" sz="2600" dirty="0">
              <a:latin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416404" y="826963"/>
            <a:ext cx="2879725" cy="5656294"/>
            <a:chOff x="2566989" y="1123951"/>
            <a:chExt cx="2879725" cy="5656294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2566989" y="1268414"/>
              <a:ext cx="2879725" cy="55118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5"/>
            <p:cNvSpPr>
              <a:spLocks noChangeArrowheads="1"/>
            </p:cNvSpPr>
            <p:nvPr/>
          </p:nvSpPr>
          <p:spPr bwMode="auto">
            <a:xfrm>
              <a:off x="3143251" y="148431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socket()</a:t>
              </a:r>
              <a:endParaRPr lang="en-US" altLang="zh-CN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AutoShape 6"/>
            <p:cNvSpPr>
              <a:spLocks noChangeArrowheads="1"/>
            </p:cNvSpPr>
            <p:nvPr/>
          </p:nvSpPr>
          <p:spPr bwMode="auto">
            <a:xfrm>
              <a:off x="3143251" y="206057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bind()</a:t>
              </a:r>
              <a:endParaRPr lang="en-US" altLang="zh-CN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AutoShape 7"/>
            <p:cNvSpPr>
              <a:spLocks noChangeArrowheads="1"/>
            </p:cNvSpPr>
            <p:nvPr/>
          </p:nvSpPr>
          <p:spPr bwMode="auto">
            <a:xfrm>
              <a:off x="3143251" y="2636838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listen()</a:t>
              </a:r>
              <a:endParaRPr lang="en-US" altLang="zh-CN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/>
            <p:cNvSpPr>
              <a:spLocks noChangeArrowheads="1"/>
            </p:cNvSpPr>
            <p:nvPr/>
          </p:nvSpPr>
          <p:spPr bwMode="auto">
            <a:xfrm>
              <a:off x="3143251" y="32131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accept()</a:t>
              </a:r>
              <a:endParaRPr lang="en-US" altLang="zh-CN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AutoShape 9"/>
            <p:cNvSpPr>
              <a:spLocks noChangeArrowheads="1"/>
            </p:cNvSpPr>
            <p:nvPr/>
          </p:nvSpPr>
          <p:spPr bwMode="auto">
            <a:xfrm>
              <a:off x="3143251" y="45085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read()</a:t>
              </a:r>
              <a:endParaRPr lang="en-US" altLang="zh-CN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AutoShape 10"/>
            <p:cNvSpPr>
              <a:spLocks noChangeArrowheads="1"/>
            </p:cNvSpPr>
            <p:nvPr/>
          </p:nvSpPr>
          <p:spPr bwMode="auto">
            <a:xfrm>
              <a:off x="3143251" y="508476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write()</a:t>
              </a:r>
              <a:endParaRPr lang="en-US" altLang="zh-CN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AutoShape 11"/>
            <p:cNvSpPr>
              <a:spLocks noChangeArrowheads="1"/>
            </p:cNvSpPr>
            <p:nvPr/>
          </p:nvSpPr>
          <p:spPr bwMode="auto">
            <a:xfrm>
              <a:off x="3143251" y="566102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close()</a:t>
              </a:r>
              <a:endParaRPr lang="en-US" altLang="zh-CN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3935413" y="184467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3935413" y="242093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3935413" y="299720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3935413" y="3571876"/>
              <a:ext cx="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Line 17"/>
            <p:cNvSpPr>
              <a:spLocks noChangeShapeType="1"/>
            </p:cNvSpPr>
            <p:nvPr/>
          </p:nvSpPr>
          <p:spPr bwMode="auto">
            <a:xfrm>
              <a:off x="3935413" y="486886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Line 18"/>
            <p:cNvSpPr>
              <a:spLocks noChangeShapeType="1"/>
            </p:cNvSpPr>
            <p:nvPr/>
          </p:nvSpPr>
          <p:spPr bwMode="auto">
            <a:xfrm>
              <a:off x="3935413" y="544512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Line 19"/>
            <p:cNvSpPr>
              <a:spLocks noChangeShapeType="1"/>
            </p:cNvSpPr>
            <p:nvPr/>
          </p:nvSpPr>
          <p:spPr bwMode="auto">
            <a:xfrm flipH="1">
              <a:off x="2854325" y="5516563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V="1">
              <a:off x="2854325" y="4292601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Line 21"/>
            <p:cNvSpPr>
              <a:spLocks noChangeShapeType="1"/>
            </p:cNvSpPr>
            <p:nvPr/>
          </p:nvSpPr>
          <p:spPr bwMode="auto">
            <a:xfrm>
              <a:off x="2854325" y="4292600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Text Box 31"/>
            <p:cNvSpPr txBox="1">
              <a:spLocks noChangeArrowheads="1"/>
            </p:cNvSpPr>
            <p:nvPr/>
          </p:nvSpPr>
          <p:spPr bwMode="auto">
            <a:xfrm>
              <a:off x="3438644" y="3610860"/>
              <a:ext cx="198002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阻塞，直到接收</a:t>
              </a:r>
              <a:endPara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到客户连接请求</a:t>
              </a:r>
              <a:endPara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Line 12"/>
            <p:cNvSpPr>
              <a:spLocks noChangeShapeType="1"/>
            </p:cNvSpPr>
            <p:nvPr/>
          </p:nvSpPr>
          <p:spPr bwMode="auto">
            <a:xfrm>
              <a:off x="3935413" y="1123951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Line 20"/>
            <p:cNvSpPr>
              <a:spLocks noChangeShapeType="1"/>
            </p:cNvSpPr>
            <p:nvPr/>
          </p:nvSpPr>
          <p:spPr bwMode="auto">
            <a:xfrm flipV="1">
              <a:off x="2695701" y="3105148"/>
              <a:ext cx="2" cy="31488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Line 21"/>
            <p:cNvSpPr>
              <a:spLocks noChangeShapeType="1"/>
            </p:cNvSpPr>
            <p:nvPr/>
          </p:nvSpPr>
          <p:spPr bwMode="auto">
            <a:xfrm>
              <a:off x="2695704" y="3105150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Line 21"/>
            <p:cNvSpPr>
              <a:spLocks noChangeShapeType="1"/>
            </p:cNvSpPr>
            <p:nvPr/>
          </p:nvSpPr>
          <p:spPr bwMode="auto">
            <a:xfrm>
              <a:off x="2695703" y="6247786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Line 18"/>
            <p:cNvSpPr>
              <a:spLocks noChangeShapeType="1"/>
            </p:cNvSpPr>
            <p:nvPr/>
          </p:nvSpPr>
          <p:spPr bwMode="auto">
            <a:xfrm>
              <a:off x="3935412" y="6021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多进程并发服务器模型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786" y="1702011"/>
            <a:ext cx="5399087" cy="4717627"/>
          </a:xfrm>
        </p:spPr>
        <p:txBody>
          <a:bodyPr/>
          <a:lstStyle/>
          <a:p>
            <a:pPr lvl="1"/>
            <a:r>
              <a:rPr lang="zh-CN" altLang="en-US" sz="2800" dirty="0"/>
              <a:t>采用多进程的方式引入并行</a:t>
            </a:r>
            <a:endParaRPr lang="zh-CN" altLang="en-US" sz="2800" dirty="0"/>
          </a:p>
          <a:p>
            <a:pPr lvl="1"/>
            <a:r>
              <a:rPr lang="zh-CN" altLang="en-US" sz="2800" dirty="0"/>
              <a:t>目的：使得每个客户端都能够得到一个进程的服务</a:t>
            </a:r>
            <a:endParaRPr lang="zh-CN" altLang="en-US" sz="2800" dirty="0"/>
          </a:p>
          <a:p>
            <a:pPr lvl="1">
              <a:spcBef>
                <a:spcPts val="1200"/>
              </a:spcBef>
            </a:pPr>
            <a:r>
              <a:rPr lang="zh-CN" altLang="en-US" sz="2800" b="1" dirty="0"/>
              <a:t>进程与</a:t>
            </a:r>
            <a:r>
              <a:rPr lang="en-US" altLang="zh-CN" sz="2800" b="1" dirty="0"/>
              <a:t>fork</a:t>
            </a:r>
            <a:r>
              <a:rPr lang="zh-CN" altLang="en-US" sz="2800" b="1" dirty="0"/>
              <a:t>函数</a:t>
            </a:r>
            <a:endParaRPr lang="en-US" altLang="zh-CN" sz="2800" b="1" dirty="0"/>
          </a:p>
          <a:p>
            <a:pPr lvl="1"/>
            <a:endParaRPr lang="zh-CN" altLang="en-US" sz="2800" b="1" dirty="0"/>
          </a:p>
          <a:p>
            <a:endParaRPr kumimoji="1"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985000" y="2044701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Bind </a:t>
            </a:r>
            <a:r>
              <a:rPr lang="en-US" altLang="zh-CN" b="1" dirty="0" err="1">
                <a:solidFill>
                  <a:srgbClr val="080808"/>
                </a:solidFill>
              </a:rPr>
              <a:t>Addr</a:t>
            </a:r>
            <a:r>
              <a:rPr lang="en-US" altLang="zh-CN" b="1" dirty="0">
                <a:solidFill>
                  <a:srgbClr val="080808"/>
                </a:solidFill>
              </a:rPr>
              <a:t>.</a:t>
            </a:r>
            <a:endParaRPr lang="en-US" altLang="zh-CN" b="1" dirty="0">
              <a:solidFill>
                <a:srgbClr val="080808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985000" y="2836863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Listen</a:t>
            </a:r>
            <a:endParaRPr lang="en-US" altLang="zh-CN" b="1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985000" y="3629026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Accept Conn</a:t>
            </a:r>
            <a:endParaRPr lang="en-US" altLang="zh-CN" b="1" dirty="0">
              <a:solidFill>
                <a:srgbClr val="080808"/>
              </a:solidFill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985000" y="4421188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Fork</a:t>
            </a:r>
            <a:endParaRPr lang="en-US" altLang="zh-CN" b="1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42126" y="5284788"/>
            <a:ext cx="1826140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  <a:ea typeface="华文新魏" panose="02010800040101010101" pitchFamily="2" charset="-122"/>
              </a:rPr>
              <a:t>Close connected conn. </a:t>
            </a:r>
            <a:endParaRPr lang="en-US" altLang="zh-CN" b="1" dirty="0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7704138" y="24050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7704138" y="31972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7704138" y="39893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7704138" y="478155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7704138" y="564515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6624638" y="60055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V="1">
            <a:off x="6624638" y="3413125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624638" y="34131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8851900" y="3700463"/>
            <a:ext cx="2501685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  <a:ea typeface="华文新魏" panose="02010800040101010101" pitchFamily="2" charset="-122"/>
              </a:rPr>
              <a:t>Process Conn.</a:t>
            </a:r>
            <a:endParaRPr lang="en-US" altLang="zh-CN" b="1" dirty="0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8851900" y="4492626"/>
            <a:ext cx="2501685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</a:rPr>
              <a:t>Close connected conn.</a:t>
            </a:r>
            <a:endParaRPr lang="en-US" altLang="zh-CN" b="1">
              <a:solidFill>
                <a:srgbClr val="080808"/>
              </a:solidFill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9217025" y="5284788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Exit</a:t>
            </a:r>
            <a:endParaRPr lang="en-US" altLang="zh-CN" b="1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9936163" y="4060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9936163" y="48529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V="1">
            <a:off x="8351838" y="2908300"/>
            <a:ext cx="506412" cy="15128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858251" y="2908301"/>
            <a:ext cx="2495334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Close  Listening Conn.</a:t>
            </a:r>
            <a:endParaRPr lang="en-US" altLang="zh-CN" b="1">
              <a:solidFill>
                <a:srgbClr val="080808"/>
              </a:solidFill>
              <a:ea typeface="华文新魏" panose="02010800040101010101" pitchFamily="2" charset="-122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9937750" y="32670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6842126" y="806157"/>
            <a:ext cx="182614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ea typeface="华文新魏" panose="02010800040101010101" pitchFamily="2" charset="-122"/>
              </a:rPr>
              <a:t>Server (parent)</a:t>
            </a:r>
            <a:endParaRPr lang="en-US" altLang="zh-CN" b="1" dirty="0">
              <a:ea typeface="华文新魏" panose="02010800040101010101" pitchFamily="2" charset="-122"/>
            </a:endParaRP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7850188" y="6292851"/>
            <a:ext cx="2698175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ea typeface="华文新魏" panose="02010800040101010101" pitchFamily="2" charset="-122"/>
              </a:rPr>
              <a:t>TCP concurrent Server</a:t>
            </a:r>
            <a:endParaRPr lang="en-US" altLang="zh-CN" b="1" dirty="0">
              <a:ea typeface="华文新魏" panose="02010800040101010101" pitchFamily="2" charset="-122"/>
            </a:endParaRP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9216427" y="2426534"/>
            <a:ext cx="165942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华文新魏" panose="02010800040101010101" pitchFamily="2" charset="-122"/>
              </a:rPr>
              <a:t>Server (child)</a:t>
            </a:r>
            <a:endParaRPr lang="en-US" altLang="zh-CN" b="1">
              <a:ea typeface="华文新魏" panose="02010800040101010101" pitchFamily="2" charset="-122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985000" y="1251743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Socket</a:t>
            </a:r>
            <a:endParaRPr lang="en-US" altLang="zh-CN" b="1" dirty="0">
              <a:solidFill>
                <a:srgbClr val="080808"/>
              </a:solidFill>
            </a:endParaRPr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>
            <a:off x="7668419" y="16129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9840" y="1056232"/>
            <a:ext cx="4363720" cy="493003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fork</a:t>
            </a:r>
            <a:r>
              <a:rPr lang="zh-CN" altLang="en-US" sz="2400" dirty="0">
                <a:latin typeface="Consolas" panose="020B0609020204030204" pitchFamily="49" charset="0"/>
              </a:rPr>
              <a:t>系统调用创建了一个子进程，子进程基本上是父进程的一个拷贝，这包括可执行代码、堆栈、堆等。</a:t>
            </a:r>
            <a:endParaRPr lang="zh-CN" altLang="en-US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Unix</a:t>
            </a:r>
            <a:r>
              <a:rPr lang="zh-CN" altLang="en-US" sz="2400" dirty="0">
                <a:latin typeface="Consolas" panose="020B0609020204030204" pitchFamily="49" charset="0"/>
              </a:rPr>
              <a:t>通常采用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copy-on-write</a:t>
            </a:r>
            <a:r>
              <a:rPr lang="zh-CN" altLang="en-US" sz="2400" dirty="0">
                <a:latin typeface="Consolas" panose="020B0609020204030204" pitchFamily="49" charset="0"/>
              </a:rPr>
              <a:t>的方式实现</a:t>
            </a:r>
            <a:r>
              <a:rPr lang="en-US" altLang="zh-CN" sz="2400" dirty="0">
                <a:latin typeface="Consolas" panose="020B0609020204030204" pitchFamily="49" charset="0"/>
              </a:rPr>
              <a:t>fork</a:t>
            </a:r>
            <a:r>
              <a:rPr lang="zh-CN" altLang="en-US" sz="2400" dirty="0">
                <a:latin typeface="Consolas" panose="020B0609020204030204" pitchFamily="49" charset="0"/>
              </a:rPr>
              <a:t>，父子进程通过共享虚拟内存的页表，只有当父子进程修改它的页表时，才会做拷贝动作。</a:t>
            </a:r>
            <a:endParaRPr lang="zh-CN" altLang="en-US" sz="2400" dirty="0">
              <a:latin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</a:rPr>
              <a:t>子进程会继承父进程打开的文件描述符，还会继承父进程的用户组、进程组、当前的工作目录、执行环境等。</a:t>
            </a:r>
            <a:endParaRPr lang="zh-CN" altLang="en-US" sz="2400" dirty="0">
              <a:latin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</a:rPr>
              <a:t>但是，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子进程拥有自己的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PID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、子进程的信号处理函数也会按照缺省方式初始化</a:t>
            </a:r>
            <a:r>
              <a:rPr lang="zh-CN" altLang="en-US" sz="2400" dirty="0">
                <a:latin typeface="Consolas" panose="020B0609020204030204" pitchFamily="49" charset="0"/>
              </a:rPr>
              <a:t>、子进程不会继承父进程的定时器，子进程的信号量也会被初始化。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2"/>
          <a:stretch>
            <a:fillRect/>
          </a:stretch>
        </p:blipFill>
        <p:spPr>
          <a:xfrm>
            <a:off x="87947" y="1277727"/>
            <a:ext cx="7389813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610771" y="912168"/>
            <a:ext cx="1073032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  <a:ea typeface="+mn-ea"/>
              </a:rPr>
              <a:t>fork</a:t>
            </a:r>
            <a:r>
              <a:rPr lang="zh-CN" altLang="en-US" sz="2800" dirty="0">
                <a:latin typeface="+mn-ea"/>
                <a:ea typeface="+mn-ea"/>
              </a:rPr>
              <a:t>函数返回一个整型的</a:t>
            </a:r>
            <a:r>
              <a:rPr lang="en-US" altLang="zh-CN" sz="2800" dirty="0">
                <a:latin typeface="+mn-ea"/>
                <a:ea typeface="+mn-ea"/>
              </a:rPr>
              <a:t>PID</a:t>
            </a:r>
            <a:r>
              <a:rPr lang="zh-CN" altLang="en-US" sz="2800" dirty="0">
                <a:latin typeface="+mn-ea"/>
                <a:ea typeface="+mn-ea"/>
              </a:rPr>
              <a:t>，父进程得到的是子进程的</a:t>
            </a:r>
            <a:r>
              <a:rPr lang="en-US" altLang="zh-CN" sz="2800" dirty="0">
                <a:latin typeface="+mn-ea"/>
                <a:ea typeface="+mn-ea"/>
              </a:rPr>
              <a:t>PID</a:t>
            </a:r>
            <a:r>
              <a:rPr lang="zh-CN" altLang="en-US" sz="2800" dirty="0">
                <a:latin typeface="+mn-ea"/>
                <a:ea typeface="+mn-ea"/>
              </a:rPr>
              <a:t>，子进程得到的是</a:t>
            </a:r>
            <a:r>
              <a:rPr lang="en-US" altLang="zh-CN" sz="2800" dirty="0">
                <a:latin typeface="+mn-ea"/>
                <a:ea typeface="+mn-ea"/>
              </a:rPr>
              <a:t>0</a:t>
            </a:r>
            <a:r>
              <a:rPr lang="zh-CN" altLang="en-US" sz="2800" dirty="0">
                <a:latin typeface="+mn-ea"/>
                <a:ea typeface="+mn-ea"/>
              </a:rPr>
              <a:t>。由此可判断当前进程是父进程还是子进程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33600" y="2101504"/>
            <a:ext cx="8267700" cy="4324696"/>
            <a:chOff x="2590800" y="2177704"/>
            <a:chExt cx="8267700" cy="4324696"/>
          </a:xfrm>
        </p:grpSpPr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8115300" y="2819400"/>
              <a:ext cx="2235199" cy="1938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pid = fork();</a:t>
              </a:r>
              <a:endParaRPr lang="en-US" altLang="zh-CN" sz="2000" b="1">
                <a:latin typeface="+mn-ea"/>
                <a:ea typeface="+mn-ea"/>
              </a:endParaRP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if (pid == 0) {</a:t>
              </a:r>
              <a:endParaRPr lang="en-US" altLang="zh-CN" sz="2000" b="1">
                <a:latin typeface="+mn-ea"/>
                <a:ea typeface="+mn-ea"/>
              </a:endParaRP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    /* </a:t>
              </a:r>
              <a:r>
                <a:rPr lang="zh-CN" altLang="en-US" sz="2000" b="1">
                  <a:latin typeface="+mn-ea"/>
                  <a:ea typeface="+mn-ea"/>
                </a:rPr>
                <a:t>子进程 *</a:t>
              </a:r>
              <a:r>
                <a:rPr lang="en-US" altLang="zh-CN" sz="2000" b="1">
                  <a:latin typeface="+mn-ea"/>
                  <a:ea typeface="+mn-ea"/>
                </a:rPr>
                <a:t>/</a:t>
              </a:r>
              <a:endParaRPr lang="en-US" altLang="zh-CN" sz="2000" b="1">
                <a:latin typeface="+mn-ea"/>
                <a:ea typeface="+mn-ea"/>
              </a:endParaRP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} else {</a:t>
              </a:r>
              <a:endParaRPr lang="en-US" altLang="zh-CN" sz="2000" b="1">
                <a:latin typeface="+mn-ea"/>
                <a:ea typeface="+mn-ea"/>
              </a:endParaRP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    /* </a:t>
              </a:r>
              <a:r>
                <a:rPr lang="zh-CN" altLang="en-US" sz="2000" b="1">
                  <a:latin typeface="+mn-ea"/>
                  <a:ea typeface="+mn-ea"/>
                </a:rPr>
                <a:t>父进程 *</a:t>
              </a:r>
              <a:r>
                <a:rPr lang="en-US" altLang="zh-CN" sz="2000" b="1">
                  <a:latin typeface="+mn-ea"/>
                  <a:ea typeface="+mn-ea"/>
                </a:rPr>
                <a:t>/</a:t>
              </a:r>
              <a:endParaRPr lang="en-US" altLang="zh-CN" sz="2000" b="1">
                <a:latin typeface="+mn-ea"/>
                <a:ea typeface="+mn-ea"/>
              </a:endParaRP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}</a:t>
              </a:r>
              <a:endParaRPr lang="en-US" altLang="zh-CN" sz="2000" b="1">
                <a:latin typeface="+mn-ea"/>
                <a:ea typeface="+mn-ea"/>
              </a:endParaRPr>
            </a:p>
          </p:txBody>
        </p:sp>
        <p:sp>
          <p:nvSpPr>
            <p:cNvPr id="16406" name="Rectangle 22"/>
            <p:cNvSpPr>
              <a:spLocks noChangeArrowheads="1"/>
            </p:cNvSpPr>
            <p:nvPr/>
          </p:nvSpPr>
          <p:spPr bwMode="auto">
            <a:xfrm>
              <a:off x="5410200" y="2768600"/>
              <a:ext cx="1828800" cy="3733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07" name="Rectangle 23"/>
            <p:cNvSpPr>
              <a:spLocks noChangeArrowheads="1"/>
            </p:cNvSpPr>
            <p:nvPr/>
          </p:nvSpPr>
          <p:spPr bwMode="auto">
            <a:xfrm>
              <a:off x="5410200" y="2768600"/>
              <a:ext cx="1828800" cy="838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堆栈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5410200" y="4216400"/>
              <a:ext cx="1828800" cy="1143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latin typeface="+mn-ea"/>
                  <a:ea typeface="+mn-ea"/>
                </a:rPr>
                <a:t>代码</a:t>
              </a:r>
              <a:endParaRPr lang="zh-CN" altLang="en-US" sz="1600" b="1">
                <a:latin typeface="+mn-ea"/>
                <a:ea typeface="+mn-ea"/>
              </a:endParaRPr>
            </a:p>
          </p:txBody>
        </p:sp>
        <p:sp>
          <p:nvSpPr>
            <p:cNvPr id="16411" name="Text Box 27"/>
            <p:cNvSpPr txBox="1">
              <a:spLocks noChangeArrowheads="1"/>
            </p:cNvSpPr>
            <p:nvPr/>
          </p:nvSpPr>
          <p:spPr bwMode="auto">
            <a:xfrm>
              <a:off x="5777291" y="2177704"/>
              <a:ext cx="10021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+mn-ea"/>
                  <a:ea typeface="+mn-ea"/>
                </a:rPr>
                <a:t>进程</a:t>
              </a:r>
              <a:r>
                <a:rPr lang="en-US" altLang="zh-CN" sz="2400" b="1">
                  <a:latin typeface="+mn-ea"/>
                  <a:ea typeface="+mn-ea"/>
                </a:rPr>
                <a:t>P</a:t>
              </a:r>
              <a:endParaRPr lang="en-US" altLang="zh-CN" sz="2400" b="1">
                <a:latin typeface="+mn-ea"/>
                <a:ea typeface="+mn-ea"/>
              </a:endParaRPr>
            </a:p>
          </p:txBody>
        </p:sp>
        <p:sp>
          <p:nvSpPr>
            <p:cNvPr id="16412" name="Line 28"/>
            <p:cNvSpPr>
              <a:spLocks noChangeShapeType="1"/>
            </p:cNvSpPr>
            <p:nvPr/>
          </p:nvSpPr>
          <p:spPr bwMode="auto">
            <a:xfrm flipV="1">
              <a:off x="7239000" y="3543300"/>
              <a:ext cx="8763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 flipH="1">
              <a:off x="9410700" y="22860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14" name="Rectangle 30"/>
            <p:cNvSpPr>
              <a:spLocks noChangeArrowheads="1"/>
            </p:cNvSpPr>
            <p:nvPr/>
          </p:nvSpPr>
          <p:spPr bwMode="auto">
            <a:xfrm>
              <a:off x="2590800" y="2768600"/>
              <a:ext cx="1828800" cy="3733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15" name="Rectangle 31"/>
            <p:cNvSpPr>
              <a:spLocks noChangeArrowheads="1"/>
            </p:cNvSpPr>
            <p:nvPr/>
          </p:nvSpPr>
          <p:spPr bwMode="auto">
            <a:xfrm>
              <a:off x="2590800" y="2768600"/>
              <a:ext cx="1828800" cy="838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堆栈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sp>
          <p:nvSpPr>
            <p:cNvPr id="16416" name="Rectangle 32"/>
            <p:cNvSpPr>
              <a:spLocks noChangeArrowheads="1"/>
            </p:cNvSpPr>
            <p:nvPr/>
          </p:nvSpPr>
          <p:spPr bwMode="auto">
            <a:xfrm>
              <a:off x="2590800" y="4216400"/>
              <a:ext cx="4648200" cy="1143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代码共用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sp>
          <p:nvSpPr>
            <p:cNvPr id="16417" name="Text Box 33"/>
            <p:cNvSpPr txBox="1">
              <a:spLocks noChangeArrowheads="1"/>
            </p:cNvSpPr>
            <p:nvPr/>
          </p:nvSpPr>
          <p:spPr bwMode="auto">
            <a:xfrm>
              <a:off x="3037017" y="2207568"/>
              <a:ext cx="10070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+mn-ea"/>
                  <a:ea typeface="+mn-ea"/>
                </a:rPr>
                <a:t>进程</a:t>
              </a:r>
              <a:r>
                <a:rPr lang="en-US" altLang="zh-CN" sz="2400" b="1">
                  <a:latin typeface="+mn-ea"/>
                  <a:ea typeface="+mn-ea"/>
                </a:rPr>
                <a:t>C</a:t>
              </a:r>
              <a:endParaRPr lang="en-US" altLang="zh-CN" sz="2400" b="1">
                <a:latin typeface="+mn-ea"/>
                <a:ea typeface="+mn-ea"/>
              </a:endParaRPr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 flipH="1">
              <a:off x="4115657" y="2412567"/>
              <a:ext cx="1433034" cy="77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16419" name="Line 35"/>
            <p:cNvSpPr>
              <a:spLocks noChangeShapeType="1"/>
            </p:cNvSpPr>
            <p:nvPr/>
          </p:nvSpPr>
          <p:spPr bwMode="auto">
            <a:xfrm>
              <a:off x="8343900" y="22860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20" name="Line 36"/>
            <p:cNvSpPr>
              <a:spLocks noChangeShapeType="1"/>
            </p:cNvSpPr>
            <p:nvPr/>
          </p:nvSpPr>
          <p:spPr bwMode="auto">
            <a:xfrm flipH="1">
              <a:off x="10477500" y="3632200"/>
              <a:ext cx="381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21" name="Line 37"/>
            <p:cNvSpPr>
              <a:spLocks noChangeShapeType="1"/>
            </p:cNvSpPr>
            <p:nvPr/>
          </p:nvSpPr>
          <p:spPr bwMode="auto">
            <a:xfrm flipH="1">
              <a:off x="10477500" y="4267200"/>
              <a:ext cx="381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简单多进程服务器范例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21687"/>
            <a:ext cx="4949372" cy="135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From:《Unix</a:t>
            </a:r>
            <a:r>
              <a:rPr kumimoji="1" lang="zh-CN" altLang="en-US" sz="2000" dirty="0"/>
              <a:t>网络编程</a:t>
            </a:r>
            <a:r>
              <a:rPr kumimoji="1" lang="en-US" altLang="zh-CN" sz="2000" dirty="0"/>
              <a:t>》</a:t>
            </a:r>
            <a:r>
              <a:rPr kumimoji="1" lang="zh-CN" altLang="en-US" sz="2000" dirty="0"/>
              <a:t>源码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unpv13e/</a:t>
            </a:r>
            <a:r>
              <a:rPr kumimoji="1" lang="en-US" altLang="zh-CN" sz="2000" dirty="0" err="1"/>
              <a:t>tcpcliserv</a:t>
            </a:r>
            <a:r>
              <a:rPr kumimoji="1" lang="en-US" altLang="zh-CN" sz="2000" dirty="0"/>
              <a:t>/tcpserv01.c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3714" y="0"/>
            <a:ext cx="587828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2" y="1451495"/>
            <a:ext cx="4159225" cy="336699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9479" t="51259" r="29687"/>
          <a:stretch>
            <a:fillRect/>
          </a:stretch>
        </p:blipFill>
        <p:spPr>
          <a:xfrm>
            <a:off x="2774981" y="4581848"/>
            <a:ext cx="6642038" cy="2070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551934"/>
            <a:ext cx="10452100" cy="2201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示例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客户端用</a:t>
            </a:r>
            <a:r>
              <a:rPr lang="en-US" altLang="zh-CN" sz="2800" dirty="0"/>
              <a:t>TCP</a:t>
            </a:r>
            <a:r>
              <a:rPr lang="zh-CN" altLang="en-US" sz="2800" dirty="0"/>
              <a:t>连接到服务器，然后发送消息给服务器。服务器收到后，打印消息，并消息的长度返回给客户端。服务器端使用了多进程：每个子进程在打印消息时都会列出自己进程</a:t>
            </a:r>
            <a:r>
              <a:rPr lang="en-US" altLang="zh-CN" sz="2800" dirty="0"/>
              <a:t>PID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61354" b="63969"/>
          <a:stretch>
            <a:fillRect/>
          </a:stretch>
        </p:blipFill>
        <p:spPr>
          <a:xfrm>
            <a:off x="160221" y="3019749"/>
            <a:ext cx="5878597" cy="1431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50417" r="10937" b="64095"/>
          <a:stretch>
            <a:fillRect/>
          </a:stretch>
        </p:blipFill>
        <p:spPr>
          <a:xfrm>
            <a:off x="6153182" y="3024760"/>
            <a:ext cx="5878597" cy="14260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sz="3600" i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b="1" dirty="0"/>
              <a:t>字节</a:t>
            </a:r>
            <a:r>
              <a:rPr lang="en-US" altLang="zh-CN" sz="2400" b="1" i="1" dirty="0">
                <a:solidFill>
                  <a:srgbClr val="C00000"/>
                </a:solidFill>
              </a:rPr>
              <a:t>(</a:t>
            </a:r>
            <a:r>
              <a:rPr lang="en-GB" altLang="zh-CN" sz="2400" b="1" i="1" dirty="0">
                <a:solidFill>
                  <a:srgbClr val="C00000"/>
                </a:solidFill>
              </a:rPr>
              <a:t>Byte</a:t>
            </a:r>
            <a:r>
              <a:rPr lang="en-US" altLang="zh-CN" sz="2400" b="1" i="1" dirty="0">
                <a:solidFill>
                  <a:srgbClr val="C00000"/>
                </a:solidFill>
              </a:rPr>
              <a:t>)</a:t>
            </a:r>
            <a:endParaRPr lang="en-US" altLang="zh-CN" sz="2400" b="1" i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传输和存储信息的最小单位。</a:t>
            </a:r>
            <a:endParaRPr lang="zh-CN" altLang="en-US" dirty="0"/>
          </a:p>
          <a:p>
            <a:pPr lvl="1"/>
            <a:r>
              <a:rPr lang="zh-CN" altLang="en-US" dirty="0"/>
              <a:t>各种数据类型，都是由字节构成。</a:t>
            </a:r>
            <a:endParaRPr lang="zh-CN" altLang="en-US" dirty="0"/>
          </a:p>
          <a:p>
            <a:r>
              <a:rPr lang="zh-CN" altLang="en-US" b="1" dirty="0"/>
              <a:t>主机字节序</a:t>
            </a:r>
            <a:r>
              <a:rPr lang="en-US" altLang="zh-CN" sz="2400" b="1" i="1" dirty="0">
                <a:solidFill>
                  <a:srgbClr val="C00000"/>
                </a:solidFill>
              </a:rPr>
              <a:t>(</a:t>
            </a:r>
            <a:r>
              <a:rPr lang="en-GB" altLang="zh-CN" sz="2400" b="1" i="1" dirty="0">
                <a:solidFill>
                  <a:srgbClr val="C00000"/>
                </a:solidFill>
              </a:rPr>
              <a:t>Big-Endian </a:t>
            </a:r>
            <a:r>
              <a:rPr lang="en-US" altLang="zh-CN" sz="2400" b="1" i="1" dirty="0">
                <a:solidFill>
                  <a:srgbClr val="C00000"/>
                </a:solidFill>
              </a:rPr>
              <a:t>| </a:t>
            </a:r>
            <a:r>
              <a:rPr lang="en-GB" altLang="zh-CN" sz="2400" b="1" i="1" dirty="0">
                <a:solidFill>
                  <a:srgbClr val="C00000"/>
                </a:solidFill>
              </a:rPr>
              <a:t>Little-Endian</a:t>
            </a:r>
            <a:r>
              <a:rPr lang="en-US" altLang="zh-CN" sz="2400" b="1" i="1" dirty="0">
                <a:solidFill>
                  <a:srgbClr val="C00000"/>
                </a:solidFill>
              </a:rPr>
              <a:t>)</a:t>
            </a:r>
            <a:endParaRPr lang="en-GB" altLang="zh-CN" sz="2400" b="1" i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不同类型的机器处理数据时，会按特定的字节排列顺序读取存储器。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419" y="4567668"/>
            <a:ext cx="4436534" cy="121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97" y="4567668"/>
            <a:ext cx="4436534" cy="12252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5200" y="356394"/>
            <a:ext cx="9438416" cy="788738"/>
          </a:xfrm>
        </p:spPr>
        <p:txBody>
          <a:bodyPr/>
          <a:lstStyle/>
          <a:p>
            <a:r>
              <a:rPr lang="zh-CN" altLang="en-US" dirty="0"/>
              <a:t>僵尸进程</a:t>
            </a:r>
            <a:r>
              <a:rPr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02619"/>
          </a:xfrm>
        </p:spPr>
        <p:txBody>
          <a:bodyPr>
            <a:normAutofit/>
          </a:bodyPr>
          <a:lstStyle/>
          <a:p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子进程退出时，内核释放进程所有资源，但仍保留了一些信息（如进程号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pid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 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退出状态 运行时间等），以便父进程使用。这些保留的信息直到父进程通过调用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wait/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waitpid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时才会释放。</a:t>
            </a:r>
            <a:endParaRPr lang="en-US" altLang="zh-CN" sz="3200" dirty="0">
              <a:latin typeface="+mn-ea"/>
            </a:endParaRPr>
          </a:p>
          <a:p>
            <a:r>
              <a:rPr lang="zh-CN" altLang="en-US" sz="3200" dirty="0">
                <a:latin typeface="+mn-ea"/>
              </a:rPr>
              <a:t>如果父进程未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调用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wait/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waitpid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处理，则这些信息一直存在，成为“僵尸进程”，占用资源。</a:t>
            </a:r>
            <a:endParaRPr lang="en-US" altLang="zh-CN" sz="3200" dirty="0">
              <a:latin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</a:t>
            </a:r>
            <a:r>
              <a:rPr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解决方法：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）父进程直接</a:t>
            </a:r>
            <a:r>
              <a:rPr lang="zh-CN" altLang="en-US" sz="2400" b="0" i="0" dirty="0">
                <a:effectLst/>
                <a:latin typeface="+mn-ea"/>
              </a:rPr>
              <a:t>调用</a:t>
            </a:r>
            <a:r>
              <a:rPr lang="en-US" altLang="zh-CN" sz="2400" b="0" i="0" dirty="0">
                <a:effectLst/>
                <a:latin typeface="+mn-ea"/>
              </a:rPr>
              <a:t>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en-US" altLang="zh-CN" sz="2400" b="0" i="0" dirty="0">
                <a:effectLst/>
                <a:latin typeface="+mn-ea"/>
              </a:rPr>
              <a:t>——</a:t>
            </a:r>
            <a:r>
              <a:rPr lang="zh-CN" altLang="en-US" sz="2400" b="0" i="0" dirty="0">
                <a:effectLst/>
                <a:latin typeface="+mn-ea"/>
              </a:rPr>
              <a:t>会导致父进程被挂起（父进程不繁忙时可使用之）</a:t>
            </a:r>
            <a:endParaRPr lang="en-US" altLang="zh-CN" sz="2400" b="0" i="0" dirty="0">
              <a:effectLst/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）父进程先于子进程结束</a:t>
            </a:r>
            <a:r>
              <a:rPr lang="en-US" altLang="zh-CN" sz="2400" dirty="0">
                <a:latin typeface="+mn-ea"/>
              </a:rPr>
              <a:t>——</a:t>
            </a:r>
            <a:r>
              <a:rPr lang="zh-CN" altLang="en-US" sz="2400" dirty="0">
                <a:latin typeface="+mn-ea"/>
              </a:rPr>
              <a:t>此时子进程成为孤儿进程，会被过继给</a:t>
            </a:r>
            <a:r>
              <a:rPr lang="en-US" altLang="zh-CN" sz="2400" dirty="0" err="1">
                <a:latin typeface="+mn-ea"/>
              </a:rPr>
              <a:t>init</a:t>
            </a:r>
            <a:r>
              <a:rPr lang="zh-CN" altLang="en-US" sz="2400" dirty="0">
                <a:latin typeface="+mn-ea"/>
              </a:rPr>
              <a:t>进程，不再会成为僵尸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b="0" i="0" dirty="0">
                <a:effectLst/>
                <a:latin typeface="+mn-ea"/>
              </a:rPr>
              <a:t>使用信号函数</a:t>
            </a:r>
            <a:r>
              <a:rPr lang="en-US" altLang="zh-CN" sz="2400" b="0" i="0" dirty="0">
                <a:effectLst/>
                <a:latin typeface="+mn-ea"/>
              </a:rPr>
              <a:t>signal/</a:t>
            </a:r>
            <a:r>
              <a:rPr lang="en-US" altLang="zh-CN" sz="2400" b="0" i="0" dirty="0" err="1">
                <a:effectLst/>
                <a:latin typeface="+mn-ea"/>
              </a:rPr>
              <a:t>sigaction</a:t>
            </a:r>
            <a:r>
              <a:rPr lang="zh-CN" altLang="en-US" sz="2400" b="0" i="0" dirty="0">
                <a:effectLst/>
                <a:latin typeface="+mn-ea"/>
              </a:rPr>
              <a:t>，为</a:t>
            </a:r>
            <a:r>
              <a:rPr lang="en-US" altLang="zh-CN" sz="2400" b="0" i="0" dirty="0">
                <a:effectLst/>
                <a:latin typeface="+mn-ea"/>
              </a:rPr>
              <a:t>SIGCHLD</a:t>
            </a:r>
            <a:r>
              <a:rPr lang="zh-CN" altLang="en-US" sz="2400" b="0" i="0" dirty="0">
                <a:effectLst/>
                <a:latin typeface="+mn-ea"/>
              </a:rPr>
              <a:t>设置</a:t>
            </a:r>
            <a:r>
              <a:rPr lang="en-US" altLang="zh-CN" sz="2400" b="0" i="0" dirty="0">
                <a:effectLst/>
                <a:latin typeface="+mn-ea"/>
              </a:rPr>
              <a:t>wait 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zh-CN" altLang="en-US" sz="2400" b="0" i="0" dirty="0">
                <a:effectLst/>
                <a:latin typeface="+mn-ea"/>
              </a:rPr>
              <a:t>处理函数。子进程结束后，父进程会收到子进程结束的信号，并调用</a:t>
            </a:r>
            <a:r>
              <a:rPr lang="en-US" altLang="zh-CN" sz="2400" b="0" i="0" dirty="0">
                <a:effectLst/>
                <a:latin typeface="+mn-ea"/>
              </a:rPr>
              <a:t>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zh-CN" altLang="en-US" sz="2400" b="0" i="0" dirty="0">
                <a:effectLst/>
                <a:latin typeface="+mn-ea"/>
              </a:rPr>
              <a:t>回收子进程的资源。</a:t>
            </a:r>
            <a:endParaRPr kumimoji="1" lang="zh-CN" altLang="en-US" sz="2400" dirty="0">
              <a:latin typeface="+mn-ea"/>
            </a:endParaRPr>
          </a:p>
          <a:p>
            <a:pPr marL="0" lvl="1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+mn-ea"/>
              </a:rPr>
              <a:t>        如果父进程不关心子进程什么时候结束，那么可以用</a:t>
            </a:r>
            <a:r>
              <a:rPr lang="en-US" altLang="zh-CN" dirty="0">
                <a:latin typeface="+mn-ea"/>
              </a:rPr>
              <a:t>signal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SIGCHLD,SIG_IGN</a:t>
            </a:r>
            <a:r>
              <a:rPr lang="zh-CN" altLang="en-US" dirty="0">
                <a:latin typeface="+mn-ea"/>
              </a:rPr>
              <a:t>） 通知内核，自己对子进程的结束不感兴趣，那么子进程结束后，内核会回收， 并不再给父进程发送信号。</a:t>
            </a:r>
            <a:endParaRPr lang="zh-CN" altLang="en-US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信号与</a:t>
            </a:r>
            <a:r>
              <a:rPr lang="en-US" altLang="zh-CN" dirty="0"/>
              <a:t>wait/</a:t>
            </a:r>
            <a:r>
              <a:rPr lang="en-US" altLang="zh-CN" dirty="0" err="1"/>
              <a:t>waitpid</a:t>
            </a:r>
            <a:r>
              <a:rPr lang="en-US" altLang="zh-CN" dirty="0"/>
              <a:t> *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信号</a:t>
            </a:r>
            <a:endParaRPr lang="zh-CN" altLang="en-US" dirty="0">
              <a:latin typeface="Microsoft YaHei UI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Microsoft YaHei UI" panose="020B0503020204020204" pitchFamily="34" charset="-122"/>
              </a:rPr>
              <a:t>信号是进程的通知事件，或者称为“软件中断”，它是异步发生的。也就是说进程不可能事先知道信号何时会发生。</a:t>
            </a:r>
            <a:endParaRPr lang="zh-CN" altLang="en-US" sz="2000" dirty="0">
              <a:latin typeface="Microsoft YaHei U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 UI" panose="020B0503020204020204" pitchFamily="34" charset="-122"/>
              </a:rPr>
              <a:t>软中断机理，操作系统对硬件中断的一种模拟</a:t>
            </a:r>
            <a:endParaRPr lang="en-US" altLang="zh-CN" dirty="0">
              <a:latin typeface="Microsoft YaHei UI" panose="020B0503020204020204" pitchFamily="34" charset="-122"/>
            </a:endParaRPr>
          </a:p>
          <a:p>
            <a:r>
              <a:rPr lang="zh-CN" altLang="en-US" sz="2400" dirty="0"/>
              <a:t>信号触发的时机：</a:t>
            </a:r>
            <a:endParaRPr lang="zh-CN" altLang="en-US" sz="2400" dirty="0"/>
          </a:p>
          <a:p>
            <a:pPr lvl="1"/>
            <a:r>
              <a:rPr lang="zh-CN" altLang="en-US" sz="1800" dirty="0"/>
              <a:t>从系统调用返回到进程空间之前</a:t>
            </a:r>
            <a:endParaRPr lang="zh-CN" altLang="en-US" sz="1800" dirty="0"/>
          </a:p>
          <a:p>
            <a:pPr lvl="1"/>
            <a:r>
              <a:rPr lang="zh-CN" altLang="en-US" sz="1800" dirty="0"/>
              <a:t>由于信号触发，主动将阻塞的进程唤醒</a:t>
            </a:r>
            <a:endParaRPr lang="en-US" altLang="zh-CN" sz="1800" dirty="0"/>
          </a:p>
          <a:p>
            <a:pPr lvl="2"/>
            <a:endParaRPr lang="zh-CN" altLang="en-US" sz="2400" dirty="0">
              <a:latin typeface="Microsoft YaHei UI" panose="020B0503020204020204" pitchFamily="34" charset="-122"/>
            </a:endParaRPr>
          </a:p>
          <a:p>
            <a:pPr lvl="3"/>
            <a:endParaRPr lang="en-US" altLang="zh-CN" dirty="0">
              <a:latin typeface="Microsoft YaHei UI" panose="020B0503020204020204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7" y="3362821"/>
            <a:ext cx="4918363" cy="252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01858" y="40359"/>
            <a:ext cx="9601200" cy="114300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+mn-ea"/>
                <a:ea typeface="+mn-ea"/>
              </a:rPr>
              <a:t>Linux</a:t>
            </a:r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支持的信号列表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4294967295"/>
          </p:nvPr>
        </p:nvSpPr>
        <p:spPr>
          <a:xfrm>
            <a:off x="569754" y="4553531"/>
            <a:ext cx="10720388" cy="19542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列表中，编号为</a:t>
            </a:r>
            <a:r>
              <a:rPr lang="en-US" altLang="zh-CN" dirty="0"/>
              <a:t>1 ~ 31</a:t>
            </a:r>
            <a:r>
              <a:rPr lang="zh-CN" altLang="en-US" dirty="0"/>
              <a:t>的信号为传统</a:t>
            </a:r>
            <a:r>
              <a:rPr lang="en-US" altLang="zh-CN" dirty="0"/>
              <a:t>UNIX</a:t>
            </a:r>
            <a:r>
              <a:rPr lang="zh-CN" altLang="en-US" dirty="0"/>
              <a:t>支持的信号，是不可靠信号</a:t>
            </a:r>
            <a:r>
              <a:rPr lang="en-US" altLang="zh-CN" dirty="0"/>
              <a:t>(</a:t>
            </a:r>
            <a:r>
              <a:rPr lang="zh-CN" altLang="en-US" dirty="0"/>
              <a:t>非实时的</a:t>
            </a:r>
            <a:r>
              <a:rPr lang="en-US" altLang="zh-CN" dirty="0"/>
              <a:t>)</a:t>
            </a:r>
            <a:r>
              <a:rPr lang="zh-CN" altLang="en-US" dirty="0"/>
              <a:t>，编号为</a:t>
            </a:r>
            <a:r>
              <a:rPr lang="en-US" altLang="zh-CN" dirty="0"/>
              <a:t>32 ~ 63</a:t>
            </a:r>
            <a:r>
              <a:rPr lang="zh-CN" altLang="en-US" dirty="0"/>
              <a:t>的信号是后来扩充的，称做可靠信号</a:t>
            </a:r>
            <a:r>
              <a:rPr lang="en-US" altLang="zh-CN" dirty="0"/>
              <a:t>(</a:t>
            </a:r>
            <a:r>
              <a:rPr lang="zh-CN" altLang="en-US" dirty="0"/>
              <a:t>实时信号</a:t>
            </a:r>
            <a:r>
              <a:rPr lang="en-US" altLang="zh-CN" dirty="0"/>
              <a:t>)</a:t>
            </a:r>
            <a:r>
              <a:rPr lang="zh-CN" altLang="en-US" dirty="0"/>
              <a:t>。不可靠信号和可靠信号的区别在于前者不支持排队，可能会造成信号丢失，而后者不会。</a:t>
            </a:r>
            <a:endParaRPr lang="zh-CN" altLang="en-US" dirty="0"/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19736" y="6223049"/>
            <a:ext cx="581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Ref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linux</a:t>
            </a:r>
            <a:r>
              <a:rPr lang="zh-CN" altLang="en-US" dirty="0">
                <a:solidFill>
                  <a:srgbClr val="0070C0"/>
                </a:solidFill>
              </a:rPr>
              <a:t>网络编程 </a:t>
            </a:r>
            <a:r>
              <a:rPr lang="en-US" altLang="zh-CN" dirty="0">
                <a:solidFill>
                  <a:srgbClr val="0070C0"/>
                </a:solidFill>
              </a:rPr>
              <a:t>p124-126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http://blog.csdn.net/baobao8505/article/details/1115820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29" y="1335759"/>
            <a:ext cx="7786651" cy="5246130"/>
          </a:xfr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9" y="1488159"/>
            <a:ext cx="7786651" cy="5246130"/>
          </a:xfr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697" y="976919"/>
            <a:ext cx="7786651" cy="5246130"/>
          </a:xfrm>
        </p:spPr>
      </p:pic>
      <p:pic>
        <p:nvPicPr>
          <p:cNvPr id="10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29" y="1640559"/>
            <a:ext cx="7786651" cy="5246130"/>
          </a:xfrm>
        </p:spPr>
      </p:pic>
      <p:pic>
        <p:nvPicPr>
          <p:cNvPr id="1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29" y="1792959"/>
            <a:ext cx="7786651" cy="5246130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58" y="987647"/>
            <a:ext cx="10388284" cy="33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354" y="1027984"/>
            <a:ext cx="11190146" cy="3734516"/>
          </a:xfrm>
        </p:spPr>
        <p:txBody>
          <a:bodyPr>
            <a:noAutofit/>
          </a:bodyPr>
          <a:lstStyle/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>
                <a:latin typeface="+mn-ea"/>
              </a:rPr>
              <a:t>signal</a:t>
            </a:r>
            <a:r>
              <a:rPr lang="zh-CN" altLang="en-US" sz="2800" dirty="0">
                <a:latin typeface="+mn-ea"/>
              </a:rPr>
              <a:t>函数：使用方法简单，但并不属于 </a:t>
            </a:r>
            <a:r>
              <a:rPr lang="en-US" altLang="zh-CN" sz="2800" dirty="0">
                <a:latin typeface="+mn-ea"/>
              </a:rPr>
              <a:t>POSIX </a:t>
            </a:r>
            <a:r>
              <a:rPr lang="zh-CN" altLang="en-US" sz="2800" dirty="0">
                <a:latin typeface="+mn-ea"/>
              </a:rPr>
              <a:t>标准，在各类 </a:t>
            </a:r>
            <a:r>
              <a:rPr lang="en-US" altLang="zh-CN" sz="2800" dirty="0">
                <a:latin typeface="+mn-ea"/>
              </a:rPr>
              <a:t>UNIX </a:t>
            </a:r>
            <a:r>
              <a:rPr lang="zh-CN" altLang="en-US" sz="2800" dirty="0">
                <a:latin typeface="+mn-ea"/>
              </a:rPr>
              <a:t>平台上的实现不尽相同，因此其用途受一定限制。</a:t>
            </a:r>
            <a:endParaRPr lang="en-US" altLang="zh-CN" sz="2800" dirty="0">
              <a:latin typeface="+mn-ea"/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+mn-ea"/>
              </a:rPr>
              <a:t>函数原型：</a:t>
            </a:r>
            <a:endParaRPr lang="en-US" altLang="zh-CN" sz="2800" dirty="0">
              <a:latin typeface="+mn-ea"/>
            </a:endParaRPr>
          </a:p>
          <a:p>
            <a:pPr marL="2286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latin typeface="+mn-ea"/>
              </a:rPr>
              <a:t>signal (int signum, </a:t>
            </a:r>
            <a:r>
              <a:rPr lang="en-US" altLang="zh-CN" sz="2400" b="1" dirty="0" err="1">
                <a:latin typeface="+mn-ea"/>
              </a:rPr>
              <a:t>sighandler_t</a:t>
            </a:r>
            <a:r>
              <a:rPr lang="en-US" altLang="zh-CN" sz="2400" b="1" dirty="0">
                <a:latin typeface="+mn-ea"/>
              </a:rPr>
              <a:t> handler)</a:t>
            </a:r>
            <a:endParaRPr lang="en-US" altLang="zh-CN" sz="2400" b="1" dirty="0">
              <a:latin typeface="+mn-ea"/>
            </a:endParaRPr>
          </a:p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 err="1">
                <a:latin typeface="+mn-ea"/>
              </a:rPr>
              <a:t>sigaction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函数：</a:t>
            </a:r>
            <a:r>
              <a:rPr lang="en-US" altLang="zh-CN" sz="2800" dirty="0">
                <a:latin typeface="+mn-ea"/>
              </a:rPr>
              <a:t>POSIX </a:t>
            </a:r>
            <a:r>
              <a:rPr lang="zh-CN" altLang="en-US" sz="2800" dirty="0">
                <a:latin typeface="+mn-ea"/>
              </a:rPr>
              <a:t>标准定义的信号处理接口</a:t>
            </a:r>
            <a:endParaRPr lang="en-US" altLang="zh-CN" sz="2800" dirty="0">
              <a:latin typeface="+mn-ea"/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+mn-ea"/>
              </a:rPr>
              <a:t>函数原型：</a:t>
            </a:r>
            <a:endParaRPr lang="en-US" altLang="zh-CN" sz="2800" dirty="0">
              <a:latin typeface="+mn-ea"/>
            </a:endParaRPr>
          </a:p>
          <a:p>
            <a:pPr marL="2286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latin typeface="+mn-ea"/>
              </a:rPr>
              <a:t>int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(int signum, const 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*act, 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*</a:t>
            </a:r>
            <a:r>
              <a:rPr lang="en-US" altLang="zh-CN" sz="2400" b="1" dirty="0" err="1">
                <a:latin typeface="+mn-ea"/>
              </a:rPr>
              <a:t>oldact</a:t>
            </a:r>
            <a:r>
              <a:rPr lang="en-US" altLang="zh-CN" sz="2400" b="1" dirty="0">
                <a:latin typeface="+mn-ea"/>
              </a:rPr>
              <a:t>)</a:t>
            </a:r>
            <a:endParaRPr lang="zh-CN" altLang="en-US" sz="2400" b="1" dirty="0">
              <a:latin typeface="+mn-ea"/>
            </a:endParaRPr>
          </a:p>
          <a:p>
            <a:pPr marL="0" lvl="2">
              <a:lnSpc>
                <a:spcPct val="150000"/>
              </a:lnSpc>
              <a:spcBef>
                <a:spcPts val="0"/>
              </a:spcBef>
            </a:pPr>
            <a:endParaRPr lang="en-US" altLang="zh-CN" sz="28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858" y="5588937"/>
            <a:ext cx="4942681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Linux</a:t>
            </a:r>
            <a:r>
              <a:rPr lang="zh-CN" altLang="en-US" sz="2400" b="1" dirty="0">
                <a:solidFill>
                  <a:srgbClr val="7030A0"/>
                </a:solidFill>
              </a:rPr>
              <a:t>下使用</a:t>
            </a:r>
            <a:r>
              <a:rPr lang="en-US" altLang="zh-CN" sz="2400" b="1" dirty="0">
                <a:solidFill>
                  <a:srgbClr val="7030A0"/>
                </a:solidFill>
              </a:rPr>
              <a:t>man</a:t>
            </a:r>
            <a:r>
              <a:rPr lang="zh-CN" altLang="en-US" sz="2400" b="1" dirty="0">
                <a:solidFill>
                  <a:srgbClr val="7030A0"/>
                </a:solidFill>
              </a:rPr>
              <a:t>命令看使用指南：</a:t>
            </a:r>
            <a:endParaRPr lang="en-US" altLang="zh-CN" sz="2400" b="1" dirty="0">
              <a:solidFill>
                <a:srgbClr val="7030A0"/>
              </a:solidFill>
            </a:endParaRPr>
          </a:p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man </a:t>
            </a:r>
            <a:r>
              <a:rPr lang="en-US" altLang="zh-CN" sz="2400" b="1" dirty="0" err="1">
                <a:solidFill>
                  <a:srgbClr val="7030A0"/>
                </a:solidFill>
              </a:rPr>
              <a:t>sigaction</a:t>
            </a:r>
            <a:endParaRPr lang="en-US" altLang="zh-CN" sz="2400" b="1" dirty="0">
              <a:solidFill>
                <a:srgbClr val="7030A0"/>
              </a:solidFill>
            </a:endParaRPr>
          </a:p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man 7 signal</a:t>
            </a:r>
            <a:endParaRPr lang="en-US" altLang="zh-CN" sz="2400" b="1" dirty="0">
              <a:solidFill>
                <a:srgbClr val="7030A0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354" y="1328649"/>
            <a:ext cx="9310546" cy="1524380"/>
          </a:xfrm>
        </p:spPr>
        <p:txBody>
          <a:bodyPr>
            <a:noAutofit/>
          </a:bodyPr>
          <a:lstStyle/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 err="1">
                <a:latin typeface="+mn-ea"/>
              </a:rPr>
              <a:t>sigaction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函数参数说明</a:t>
            </a:r>
            <a:r>
              <a:rPr lang="en-US" altLang="zh-CN" sz="2800" b="1" dirty="0">
                <a:latin typeface="+mn-ea"/>
              </a:rPr>
              <a:t>*</a:t>
            </a:r>
            <a:endParaRPr lang="en-US" altLang="zh-CN" sz="2800" b="1" dirty="0">
              <a:latin typeface="+mn-ea"/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7030A0"/>
                </a:solidFill>
              </a:rPr>
              <a:t>signum: </a:t>
            </a:r>
            <a:r>
              <a:rPr lang="zh-CN" altLang="en-US" sz="2400" dirty="0">
                <a:solidFill>
                  <a:srgbClr val="7030A0"/>
                </a:solidFill>
              </a:rPr>
              <a:t>指出要捕获的信号类型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7030A0"/>
                </a:solidFill>
              </a:rPr>
              <a:t>act: </a:t>
            </a:r>
            <a:r>
              <a:rPr lang="zh-CN" altLang="en-US" sz="2400" dirty="0">
                <a:solidFill>
                  <a:srgbClr val="7030A0"/>
                </a:solidFill>
              </a:rPr>
              <a:t>指定新的信号处理方式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err="1">
                <a:solidFill>
                  <a:srgbClr val="7030A0"/>
                </a:solidFill>
              </a:rPr>
              <a:t>oldact</a:t>
            </a:r>
            <a:r>
              <a:rPr lang="en-US" altLang="zh-CN" sz="2400" dirty="0">
                <a:solidFill>
                  <a:srgbClr val="7030A0"/>
                </a:solidFill>
              </a:rPr>
              <a:t>: </a:t>
            </a:r>
            <a:r>
              <a:rPr lang="zh-CN" altLang="en-US" sz="2400" dirty="0">
                <a:solidFill>
                  <a:srgbClr val="7030A0"/>
                </a:solidFill>
              </a:rPr>
              <a:t>参数输出先前信号的处理方式（如果不为</a:t>
            </a:r>
            <a:r>
              <a:rPr lang="en-US" altLang="zh-CN" sz="2400" dirty="0">
                <a:solidFill>
                  <a:srgbClr val="7030A0"/>
                </a:solidFill>
              </a:rPr>
              <a:t>NULL</a:t>
            </a:r>
            <a:r>
              <a:rPr lang="zh-CN" altLang="en-US" sz="2400" dirty="0">
                <a:solidFill>
                  <a:srgbClr val="7030A0"/>
                </a:solidFill>
              </a:rPr>
              <a:t>的话）</a:t>
            </a:r>
            <a:endParaRPr lang="en-US" altLang="zh-CN" sz="28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335" y="4141319"/>
            <a:ext cx="5511800" cy="208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54" y="4141319"/>
            <a:ext cx="5499100" cy="9398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078784"/>
            <a:ext cx="11316635" cy="3429716"/>
          </a:xfrm>
        </p:spPr>
        <p:txBody>
          <a:bodyPr>
            <a:noAutofit/>
          </a:bodyPr>
          <a:lstStyle/>
          <a:p>
            <a:pPr marL="0"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zh-CN" altLang="en-US" sz="2400" b="1" dirty="0">
                <a:latin typeface="+mn-ea"/>
              </a:rPr>
              <a:t>结构体介绍</a:t>
            </a:r>
            <a:endParaRPr lang="en-US" altLang="zh-CN" sz="2400" b="1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sa_handler：新的信号处理函数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sa_mask：用来设置在处理该信号时暂时将sa_mask 指定的信号集搁置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sa_flags：用来设置信号处理的其他相关操作，下列的数值可用</a:t>
            </a:r>
            <a:r>
              <a:rPr lang="en-US" altLang="zh-CN" sz="2200" dirty="0">
                <a:latin typeface="+mn-ea"/>
              </a:rPr>
              <a:t>:</a:t>
            </a:r>
            <a:endParaRPr lang="en-US" altLang="zh-CN" sz="2200" dirty="0">
              <a:latin typeface="+mn-ea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SA_RESETHAND：当调用信号处理函数时，将信号的处理函数重置为缺省SIG_DFL</a:t>
            </a:r>
            <a:endParaRPr lang="zh-CN" altLang="en-US" sz="2200" dirty="0">
              <a:latin typeface="+mn-ea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SA_RESTART：如果信号中断了进程的某个系统调用，则系统自动启动该系统调用</a:t>
            </a:r>
            <a:endParaRPr lang="en-US" altLang="zh-CN" sz="2200" dirty="0">
              <a:latin typeface="+mn-ea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SA_NODEFER ：一般情况下， 当信号处理函数运行时，内核将阻塞该给定信号。但是如果设置了SA_NODEFER标记， 那么在该信号处理函数运行时，内核将不会阻塞该信号</a:t>
            </a:r>
            <a:endParaRPr lang="zh-CN" altLang="en-US" sz="2200" dirty="0">
              <a:latin typeface="+mn-ea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2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1735" y="4723260"/>
            <a:ext cx="5511800" cy="208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5284319"/>
            <a:ext cx="5499100" cy="9398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0357" y="1279897"/>
            <a:ext cx="9866312" cy="5578103"/>
          </a:xfrm>
        </p:spPr>
        <p:txBody>
          <a:bodyPr>
            <a:no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81818"/>
                </a:solidFill>
                <a:latin typeface="+mn-ea"/>
              </a:rPr>
              <a:t>wait()</a:t>
            </a:r>
            <a:r>
              <a:rPr lang="zh-CN" altLang="en-US" b="1" dirty="0">
                <a:solidFill>
                  <a:srgbClr val="181818"/>
                </a:solidFill>
                <a:latin typeface="+mn-ea"/>
              </a:rPr>
              <a:t>和</a:t>
            </a:r>
            <a:r>
              <a:rPr lang="en-US" altLang="zh-CN" b="1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b="1" dirty="0">
                <a:solidFill>
                  <a:srgbClr val="181818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181818"/>
                </a:solidFill>
                <a:latin typeface="+mn-ea"/>
              </a:rPr>
              <a:t>原型</a:t>
            </a:r>
            <a:endParaRPr lang="en-US" altLang="zh-CN" b="1" dirty="0">
              <a:solidFill>
                <a:srgbClr val="181818"/>
              </a:solidFill>
              <a:latin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#include &lt;sys/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wait.h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&gt; </a:t>
            </a:r>
            <a:endParaRPr lang="en-US" altLang="zh-CN" sz="2600" dirty="0">
              <a:solidFill>
                <a:srgbClr val="181818"/>
              </a:solidFill>
              <a:latin typeface="+mn-ea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wait(int *status); </a:t>
            </a:r>
            <a:endParaRPr lang="en-US" altLang="zh-CN" sz="2600" dirty="0">
              <a:solidFill>
                <a:srgbClr val="181818"/>
              </a:solidFill>
              <a:latin typeface="+mn-ea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pit_t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(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pid,int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*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status,int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options); </a:t>
            </a:r>
            <a:endParaRPr lang="en-US" altLang="zh-CN" sz="2600" dirty="0">
              <a:solidFill>
                <a:srgbClr val="181818"/>
              </a:solidFill>
              <a:latin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600" dirty="0">
                <a:solidFill>
                  <a:srgbClr val="181818"/>
                </a:solidFill>
                <a:latin typeface="+mn-ea"/>
              </a:rPr>
              <a:t>两个函数均为若成功，返回进程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ID</a:t>
            </a:r>
            <a:r>
              <a:rPr lang="zh-CN" altLang="en-US" sz="2600" dirty="0">
                <a:solidFill>
                  <a:srgbClr val="181818"/>
                </a:solidFill>
                <a:latin typeface="+mn-ea"/>
              </a:rPr>
              <a:t>，若出错则返回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-1</a:t>
            </a:r>
            <a:endParaRPr lang="zh-CN" altLang="en-US" sz="2600" dirty="0">
              <a:latin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/>
              <a:t>SIGCHLD</a:t>
            </a:r>
            <a:r>
              <a:rPr lang="zh-CN" altLang="en-US" b="1" dirty="0"/>
              <a:t>信号与</a:t>
            </a:r>
            <a:r>
              <a:rPr lang="en-US" altLang="zh-CN" b="1" dirty="0"/>
              <a:t>wait()/</a:t>
            </a:r>
            <a:r>
              <a:rPr lang="en-US" altLang="zh-CN" b="1" dirty="0" err="1"/>
              <a:t>waitpid</a:t>
            </a:r>
            <a:r>
              <a:rPr lang="en-US" altLang="zh-CN" b="1" dirty="0"/>
              <a:t>()</a:t>
            </a:r>
            <a:endParaRPr lang="en-US" altLang="zh-CN" b="1" dirty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当子进程终止，</a:t>
            </a:r>
            <a:r>
              <a:rPr lang="en-US" altLang="zh-CN" sz="2800" dirty="0"/>
              <a:t>SIGCHLD</a:t>
            </a:r>
            <a:r>
              <a:rPr lang="zh-CN" altLang="en-US" sz="2800" dirty="0"/>
              <a:t>发向父进程</a:t>
            </a:r>
            <a:endParaRPr lang="zh-CN" altLang="en-US" sz="2800" dirty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父进程可以在</a:t>
            </a:r>
            <a:r>
              <a:rPr lang="en-US" altLang="zh-CN" sz="2800" dirty="0"/>
              <a:t>SIGCHLD</a:t>
            </a:r>
            <a:r>
              <a:rPr lang="zh-CN" altLang="en-US" sz="2800" dirty="0"/>
              <a:t>的信号处理函数中调用</a:t>
            </a:r>
            <a:r>
              <a:rPr lang="en-US" altLang="zh-CN" sz="2800" dirty="0"/>
              <a:t>wait/</a:t>
            </a:r>
            <a:r>
              <a:rPr lang="en-US" altLang="zh-CN" sz="2800" dirty="0" err="1"/>
              <a:t>waitpid</a:t>
            </a:r>
            <a:r>
              <a:rPr lang="zh-CN" altLang="en-US" sz="2800" dirty="0"/>
              <a:t>处理子进程的遗留状态</a:t>
            </a: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01858" y="13689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en-US" altLang="zh-CN" sz="4400" b="0" i="0" dirty="0">
                <a:solidFill>
                  <a:srgbClr val="181818"/>
                </a:solidFill>
                <a:effectLst/>
                <a:latin typeface="+mn-ea"/>
              </a:rPr>
              <a:t>wait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 </a:t>
            </a:r>
            <a:r>
              <a:rPr lang="zh-CN" altLang="en-US" sz="4400" dirty="0">
                <a:solidFill>
                  <a:srgbClr val="181818"/>
                </a:solidFill>
                <a:latin typeface="+mn-ea"/>
              </a:rPr>
              <a:t>和 </a:t>
            </a:r>
            <a:r>
              <a:rPr lang="en-US" altLang="zh-CN" sz="44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48" y="1169268"/>
            <a:ext cx="12001500" cy="47021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1" dirty="0">
                <a:latin typeface="+mn-ea"/>
              </a:rPr>
              <a:t>wait()</a:t>
            </a:r>
            <a:r>
              <a:rPr lang="zh-CN" altLang="en-US" sz="2200" b="1" dirty="0">
                <a:latin typeface="+mn-ea"/>
              </a:rPr>
              <a:t>函数</a:t>
            </a:r>
            <a:endParaRPr lang="zh-CN" altLang="en-US" sz="22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>
                <a:latin typeface="+mn-ea"/>
              </a:rPr>
              <a:t>status</a:t>
            </a:r>
            <a:r>
              <a:rPr lang="zh-CN" altLang="en-US" sz="2200" dirty="0">
                <a:latin typeface="+mn-ea"/>
              </a:rPr>
              <a:t>参数用于返回子进程是由于何种原因终止，以及终止状态或终止子进程的信号是什么；</a:t>
            </a:r>
            <a:endParaRPr lang="zh-CN" altLang="en-US" sz="22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返回值是子进程的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号，若无子进程终止，调用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函数将阻塞，直至有一个子进程结束；</a:t>
            </a:r>
            <a:endParaRPr lang="zh-CN" altLang="en-US" sz="2200" dirty="0">
              <a:latin typeface="+mn-ea"/>
            </a:endParaRPr>
          </a:p>
          <a:p>
            <a:pPr marL="228600" lvl="1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1" dirty="0" err="1">
                <a:latin typeface="+mn-ea"/>
              </a:rPr>
              <a:t>waitpid</a:t>
            </a:r>
            <a:r>
              <a:rPr lang="en-US" altLang="zh-CN" sz="2200" b="1" dirty="0">
                <a:latin typeface="+mn-ea"/>
              </a:rPr>
              <a:t>()</a:t>
            </a:r>
            <a:r>
              <a:rPr lang="zh-CN" altLang="en-US" sz="2200" b="1" dirty="0">
                <a:latin typeface="+mn-ea"/>
              </a:rPr>
              <a:t>函数</a:t>
            </a:r>
            <a:endParaRPr lang="zh-CN" altLang="en-US" sz="2200" b="1" dirty="0">
              <a:latin typeface="+mn-ea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/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options</a:t>
            </a:r>
            <a:r>
              <a:rPr lang="zh-CN" altLang="en-US" sz="2200" dirty="0">
                <a:latin typeface="+mn-ea"/>
              </a:rPr>
              <a:t>：提供了额外选项来控制</a:t>
            </a:r>
            <a:r>
              <a:rPr lang="en-US" altLang="zh-CN" sz="2200" dirty="0" err="1">
                <a:latin typeface="+mn-ea"/>
              </a:rPr>
              <a:t>waitpid</a:t>
            </a:r>
            <a:r>
              <a:rPr lang="zh-CN" altLang="en-US" sz="2200" dirty="0">
                <a:latin typeface="+mn-ea"/>
              </a:rPr>
              <a:t>，如</a:t>
            </a:r>
            <a:r>
              <a:rPr lang="en-US" altLang="zh-CN" sz="2200" dirty="0">
                <a:latin typeface="+mn-ea"/>
              </a:rPr>
              <a:t>WNOHANG</a:t>
            </a:r>
            <a:r>
              <a:rPr lang="zh-CN" altLang="en-US" sz="2200" dirty="0">
                <a:latin typeface="+mn-ea"/>
              </a:rPr>
              <a:t>，说明若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指定的子进程没有结束，则返回</a:t>
            </a:r>
            <a:r>
              <a:rPr lang="en-US" altLang="zh-CN" sz="2200" dirty="0">
                <a:latin typeface="+mn-ea"/>
              </a:rPr>
              <a:t>0</a:t>
            </a:r>
            <a:r>
              <a:rPr lang="zh-CN" altLang="en-US" sz="2200" dirty="0">
                <a:latin typeface="+mn-ea"/>
              </a:rPr>
              <a:t>，不予以等待。若结束，则返回该子进程的</a:t>
            </a:r>
            <a:r>
              <a:rPr lang="en-US" altLang="zh-CN" sz="2200" dirty="0">
                <a:latin typeface="+mn-ea"/>
              </a:rPr>
              <a:t>ID</a:t>
            </a:r>
            <a:r>
              <a:rPr lang="zh-CN" altLang="en-US" sz="2200" dirty="0"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有在处理完所有终止进程后才返回</a:t>
            </a:r>
            <a:endParaRPr lang="zh-CN" altLang="en-US" sz="2200" dirty="0">
              <a:latin typeface="+mn-ea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两个函数的区别：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函数只检查</a:t>
            </a:r>
            <a:r>
              <a:rPr lang="en-US" altLang="zh-CN" sz="2200" dirty="0">
                <a:latin typeface="+mn-ea"/>
              </a:rPr>
              <a:t>1</a:t>
            </a:r>
            <a:r>
              <a:rPr lang="zh-CN" altLang="en-US" sz="2200" dirty="0">
                <a:latin typeface="+mn-ea"/>
              </a:rPr>
              <a:t>次是否有子进程终止；如果设置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en-US" altLang="zh-CN" sz="2200" dirty="0">
                <a:latin typeface="+mn-ea"/>
              </a:rPr>
              <a:t>=-1</a:t>
            </a:r>
            <a:r>
              <a:rPr lang="zh-CN" altLang="en-US" sz="2200" dirty="0">
                <a:latin typeface="+mn-ea"/>
              </a:rPr>
              <a:t>，</a:t>
            </a:r>
            <a:r>
              <a:rPr lang="en-US" altLang="zh-CN" sz="2200" dirty="0" err="1">
                <a:latin typeface="+mn-ea"/>
              </a:rPr>
              <a:t>waitpid</a:t>
            </a:r>
            <a:r>
              <a:rPr lang="zh-CN" altLang="en-US" sz="2200" dirty="0">
                <a:latin typeface="+mn-ea"/>
              </a:rPr>
              <a:t>将枚举检查是否有子进程终止，同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graphicFrame>
        <p:nvGraphicFramePr>
          <p:cNvPr id="5" name="Group 37"/>
          <p:cNvGraphicFramePr/>
          <p:nvPr/>
        </p:nvGraphicFramePr>
        <p:xfrm>
          <a:off x="2922235" y="4997249"/>
          <a:ext cx="6347527" cy="1709420"/>
        </p:xfrm>
        <a:graphic>
          <a:graphicData uri="http://schemas.openxmlformats.org/drawingml/2006/table">
            <a:tbl>
              <a:tblPr/>
              <a:tblGrid>
                <a:gridCol w="771194"/>
                <a:gridCol w="5576333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含义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&lt;-1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等待进程组识别码为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绝对值的任何子进程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等待任意子进程，相当与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wait()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等待进程组识别码与目前进程相同的任何子进程。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&gt;0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等待任何子进程识别码为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的子进程。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901858" y="13689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en-US" altLang="zh-CN" sz="4400" b="0" i="0" dirty="0">
                <a:solidFill>
                  <a:srgbClr val="181818"/>
                </a:solidFill>
                <a:effectLst/>
                <a:latin typeface="+mn-ea"/>
              </a:rPr>
              <a:t>wait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 </a:t>
            </a:r>
            <a:r>
              <a:rPr lang="zh-CN" altLang="en-US" sz="4400" dirty="0">
                <a:solidFill>
                  <a:srgbClr val="181818"/>
                </a:solidFill>
                <a:latin typeface="+mn-ea"/>
              </a:rPr>
              <a:t>和 </a:t>
            </a:r>
            <a:r>
              <a:rPr lang="en-US" altLang="zh-CN" sz="44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1817" y="365125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多进程服务器修订版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3796742"/>
            <a:ext cx="45974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000" dirty="0">
                <a:latin typeface="+mn-ea"/>
              </a:rPr>
              <a:t>《UNIX</a:t>
            </a:r>
            <a:r>
              <a:rPr lang="zh-CN" altLang="en-US" sz="2000" dirty="0">
                <a:latin typeface="+mn-ea"/>
              </a:rPr>
              <a:t>网络编程</a:t>
            </a:r>
            <a:r>
              <a:rPr lang="en-US" altLang="zh-CN" sz="2000" dirty="0">
                <a:latin typeface="+mn-ea"/>
              </a:rPr>
              <a:t>》</a:t>
            </a:r>
            <a:r>
              <a:rPr lang="zh-CN" altLang="en-US" sz="2000" dirty="0">
                <a:latin typeface="+mn-ea"/>
              </a:rPr>
              <a:t>源码</a:t>
            </a:r>
            <a:endParaRPr lang="en-US" altLang="zh-CN" sz="2000" dirty="0">
              <a:latin typeface="+mn-ea"/>
            </a:endParaRPr>
          </a:p>
          <a:p>
            <a:pPr marL="0" lvl="2"/>
            <a:r>
              <a:rPr lang="en-US" altLang="zh-CN" sz="2000" dirty="0" err="1">
                <a:latin typeface="+mn-ea"/>
              </a:rPr>
              <a:t>tcpcliserv</a:t>
            </a:r>
            <a:r>
              <a:rPr lang="en-US" altLang="zh-CN" sz="2000" dirty="0">
                <a:latin typeface="+mn-ea"/>
              </a:rPr>
              <a:t>/tcpserv02.c</a:t>
            </a:r>
            <a:endParaRPr lang="en-US" altLang="zh-CN" sz="2000" dirty="0">
              <a:latin typeface="+mn-ea"/>
            </a:endParaRPr>
          </a:p>
          <a:p>
            <a:pPr marL="0" lvl="2"/>
            <a:r>
              <a:rPr lang="en-GB" altLang="zh-CN" sz="2000" dirty="0" err="1">
                <a:latin typeface="+mn-ea"/>
              </a:rPr>
              <a:t>sigchldwait.c</a:t>
            </a:r>
            <a:endParaRPr lang="en-GB" altLang="zh-CN" sz="2000" dirty="0">
              <a:latin typeface="+mn-ea"/>
            </a:endParaRPr>
          </a:p>
          <a:p>
            <a:pPr marL="0" lvl="2"/>
            <a:r>
              <a:rPr lang="en-GB" altLang="zh-CN" sz="2000" dirty="0" err="1">
                <a:latin typeface="+mn-ea"/>
              </a:rPr>
              <a:t>sig_chld_waitpid.c</a:t>
            </a:r>
            <a:endParaRPr lang="en-GB" altLang="zh-CN" sz="2000" dirty="0">
              <a:latin typeface="+mn-ea"/>
            </a:endParaRPr>
          </a:p>
          <a:p>
            <a:pPr marL="0" lvl="2"/>
            <a:endParaRPr lang="en-GB" altLang="zh-CN" sz="2000" dirty="0">
              <a:latin typeface="+mn-ea"/>
            </a:endParaRPr>
          </a:p>
          <a:p>
            <a:pPr marL="0" lvl="2"/>
            <a:endParaRPr lang="zh-CN" altLang="en-US" sz="20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549" y="0"/>
            <a:ext cx="544845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6" y="1598199"/>
            <a:ext cx="2837443" cy="1934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674" y="1598198"/>
            <a:ext cx="3433687" cy="19349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4595" y="5537987"/>
            <a:ext cx="5849678" cy="39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若要更细粒度的控制，则应使用</a:t>
            </a:r>
            <a:r>
              <a:rPr lang="en-US" altLang="zh-CN" sz="2400" dirty="0" err="1">
                <a:solidFill>
                  <a:srgbClr val="FF0000"/>
                </a:solidFill>
              </a:rPr>
              <a:t>sigaction</a:t>
            </a:r>
            <a:r>
              <a:rPr lang="en-US" altLang="zh-CN" sz="2400" dirty="0">
                <a:solidFill>
                  <a:srgbClr val="FF0000"/>
                </a:solidFill>
              </a:rPr>
              <a:t>()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C00000"/>
                </a:solidFill>
              </a:rPr>
              <a:t>Big-Endian</a:t>
            </a:r>
            <a:endParaRPr lang="en-US" altLang="zh-CN" i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unsigned short</a:t>
            </a:r>
            <a:r>
              <a:rPr lang="zh-CN" altLang="en-US" dirty="0"/>
              <a:t>类型的数据</a:t>
            </a:r>
            <a:r>
              <a:rPr lang="en-US" altLang="zh-CN" dirty="0"/>
              <a:t>0x0002</a:t>
            </a:r>
            <a:r>
              <a:rPr lang="zh-CN" altLang="en-US" dirty="0"/>
              <a:t>为例：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0x00</a:t>
            </a:r>
            <a:r>
              <a:rPr lang="zh-CN" altLang="en-US" dirty="0"/>
              <a:t>放在低位地址标识的字节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0x02</a:t>
            </a:r>
            <a:r>
              <a:rPr lang="zh-CN" altLang="en-US" dirty="0"/>
              <a:t>放在高位地址标识的字节</a:t>
            </a:r>
            <a:endParaRPr lang="zh-CN" altLang="en-US" dirty="0"/>
          </a:p>
          <a:p>
            <a:r>
              <a:rPr lang="en-US" altLang="zh-CN" i="1" dirty="0">
                <a:solidFill>
                  <a:srgbClr val="C00000"/>
                </a:solidFill>
              </a:rPr>
              <a:t>Little-Endian</a:t>
            </a:r>
            <a:endParaRPr lang="en-US" altLang="zh-CN" i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unsigned short</a:t>
            </a:r>
            <a:r>
              <a:rPr lang="zh-CN" altLang="en-US" dirty="0"/>
              <a:t>类型的数据</a:t>
            </a:r>
            <a:r>
              <a:rPr lang="en-US" altLang="zh-CN" dirty="0"/>
              <a:t>0x0002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0x00</a:t>
            </a:r>
            <a:r>
              <a:rPr lang="zh-CN" altLang="en-US" dirty="0"/>
              <a:t>放在高位地址标识的字节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0x02</a:t>
            </a:r>
            <a:r>
              <a:rPr lang="zh-CN" altLang="en-US" dirty="0"/>
              <a:t>放在低位地址标识的字节</a:t>
            </a:r>
            <a:endParaRPr lang="zh-CN" altLang="en-US" dirty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7266" y="4801372"/>
            <a:ext cx="4436534" cy="121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6" y="2288044"/>
            <a:ext cx="4436534" cy="12252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3900" y="257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+mn-ea"/>
                <a:ea typeface="+mn-ea"/>
              </a:rPr>
              <a:t>多线程服务器</a:t>
            </a:r>
            <a:r>
              <a:rPr lang="en-US" altLang="zh-CN" dirty="0">
                <a:latin typeface="+mn-ea"/>
                <a:ea typeface="+mn-ea"/>
              </a:rPr>
              <a:t>*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线程</a:t>
            </a:r>
            <a:endParaRPr lang="zh-CN" altLang="en-US" sz="32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3200" dirty="0"/>
              <a:t>  shutdown</a:t>
            </a:r>
            <a:r>
              <a:rPr lang="zh-CN" altLang="en-US" sz="3200" dirty="0"/>
              <a:t>函数</a:t>
            </a:r>
            <a:endParaRPr lang="zh-CN" alt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多线程服务器</a:t>
            </a:r>
            <a:endParaRPr lang="zh-CN" alt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多线程客户端</a:t>
            </a:r>
            <a:endParaRPr lang="zh-CN" altLang="en-US" sz="32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线程安全</a:t>
            </a:r>
            <a:endParaRPr lang="zh-CN" altLang="en-US" sz="32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3200" dirty="0"/>
          </a:p>
        </p:txBody>
      </p:sp>
      <p:sp>
        <p:nvSpPr>
          <p:cNvPr id="2" name="矩形 1"/>
          <p:cNvSpPr/>
          <p:nvPr/>
        </p:nvSpPr>
        <p:spPr>
          <a:xfrm>
            <a:off x="4433104" y="6257925"/>
            <a:ext cx="7569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solidFill>
                  <a:srgbClr val="002060"/>
                </a:solidFill>
              </a:rPr>
              <a:t>Ref</a:t>
            </a:r>
            <a:r>
              <a:rPr lang="zh-CN" altLang="en-US" sz="2000" dirty="0">
                <a:solidFill>
                  <a:srgbClr val="002060"/>
                </a:solidFill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</a:rPr>
              <a:t>UNP  P534 chapter 26</a:t>
            </a:r>
            <a:r>
              <a:rPr lang="zh-CN" altLang="en-US" sz="2000" dirty="0">
                <a:solidFill>
                  <a:srgbClr val="002060"/>
                </a:solidFill>
              </a:rPr>
              <a:t>，</a:t>
            </a:r>
            <a:r>
              <a:rPr lang="en-US" altLang="zh-CN" sz="2000" dirty="0" err="1">
                <a:solidFill>
                  <a:srgbClr val="002060"/>
                </a:solidFill>
              </a:rPr>
              <a:t>linux</a:t>
            </a:r>
            <a:r>
              <a:rPr lang="zh-CN" altLang="en-US" sz="2000" dirty="0">
                <a:solidFill>
                  <a:srgbClr val="002060"/>
                </a:solidFill>
              </a:rPr>
              <a:t>网络编程 </a:t>
            </a:r>
            <a:r>
              <a:rPr lang="en-US" altLang="zh-CN" sz="2000" dirty="0">
                <a:solidFill>
                  <a:srgbClr val="002060"/>
                </a:solidFill>
              </a:rPr>
              <a:t>P127 4.4</a:t>
            </a:r>
            <a:r>
              <a:rPr lang="zh-CN" altLang="en-US" sz="2000" dirty="0">
                <a:solidFill>
                  <a:srgbClr val="002060"/>
                </a:solidFill>
              </a:rPr>
              <a:t>节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413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38213" y="1554163"/>
            <a:ext cx="10809287" cy="5075237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+mn-ea"/>
              </a:rPr>
              <a:t>线程可以看成是一种轻量进程，它是</a:t>
            </a:r>
            <a:r>
              <a:rPr lang="en-US" altLang="zh-CN" sz="3200" dirty="0">
                <a:latin typeface="+mn-ea"/>
              </a:rPr>
              <a:t>CPU</a:t>
            </a:r>
            <a:r>
              <a:rPr lang="zh-CN" altLang="en-US" sz="3200" dirty="0">
                <a:latin typeface="+mn-ea"/>
              </a:rPr>
              <a:t>调度的基本单位。多个线程同处于一个进程中，此时进程弱化为一个资源容器，进程不再是调度的基本单位</a:t>
            </a:r>
            <a:endParaRPr lang="zh-CN" altLang="en-US" sz="3200" dirty="0">
              <a:latin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+mn-ea"/>
              </a:rPr>
              <a:t>进程是资源的容器，线程是容器内活动的对象</a:t>
            </a:r>
            <a:endParaRPr lang="zh-CN" altLang="en-US" sz="3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68375" y="1690688"/>
            <a:ext cx="10575925" cy="5099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同一进程的多个线程间存在着资源共享，但是有些是线程独有的</a:t>
            </a:r>
            <a:endParaRPr lang="zh-CN" altLang="en-US" sz="2800" dirty="0"/>
          </a:p>
          <a:p>
            <a:pPr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</a:rPr>
              <a:t>	</a:t>
            </a:r>
            <a:r>
              <a:rPr lang="en-US" altLang="zh-CN" b="1" dirty="0"/>
              <a:t>Shared</a:t>
            </a:r>
            <a:r>
              <a:rPr lang="en-US" altLang="zh-CN" dirty="0"/>
              <a:t>			</a:t>
            </a:r>
            <a:r>
              <a:rPr lang="en-US" altLang="zh-CN" b="1" dirty="0"/>
              <a:t>Private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Process instructions	thread ID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most data			set of registers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open files		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en-US" altLang="zh-CN" sz="2800" dirty="0"/>
              <a:t>stack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signal handlers		</a:t>
            </a:r>
            <a:r>
              <a:rPr lang="en-US" altLang="zh-CN" sz="2800" dirty="0" err="1"/>
              <a:t>errno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user and group ID		signal mask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838200" y="2079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56094" y="1479946"/>
            <a:ext cx="11434306" cy="500975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+mn-ea"/>
              </a:rPr>
              <a:t>POSIX</a:t>
            </a:r>
            <a:r>
              <a:rPr lang="zh-CN" altLang="en-US" sz="3200" dirty="0">
                <a:latin typeface="+mn-ea"/>
              </a:rPr>
              <a:t>线程库</a:t>
            </a:r>
            <a:r>
              <a:rPr lang="en-US" altLang="zh-CN" sz="3200" dirty="0">
                <a:latin typeface="+mn-ea"/>
              </a:rPr>
              <a:t>——</a:t>
            </a:r>
            <a:r>
              <a:rPr lang="en-US" altLang="zh-CN" sz="3200" dirty="0" err="1">
                <a:latin typeface="+mn-ea"/>
              </a:rPr>
              <a:t>Pthreads</a:t>
            </a:r>
            <a:endParaRPr lang="en-US" altLang="zh-CN" sz="3200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dirty="0">
                <a:latin typeface="+mn-ea"/>
              </a:rPr>
              <a:t>  </a:t>
            </a:r>
            <a:r>
              <a:rPr lang="zh-CN" altLang="en-US" dirty="0"/>
              <a:t>是</a:t>
            </a:r>
            <a:r>
              <a:rPr lang="en-US" altLang="zh-CN" dirty="0"/>
              <a:t>POSIX</a:t>
            </a:r>
            <a:r>
              <a:rPr lang="zh-CN" altLang="en-US" dirty="0"/>
              <a:t>的线程标准，定义了创建和操纵线程的一套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sz="32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线程创建</a:t>
            </a:r>
            <a:r>
              <a:rPr lang="en-US" altLang="zh-CN" sz="2800" b="1" dirty="0" err="1">
                <a:latin typeface="+mn-ea"/>
              </a:rPr>
              <a:t>pthread_create</a:t>
            </a:r>
            <a:r>
              <a:rPr lang="en-US" altLang="zh-CN" sz="2800" b="1" dirty="0">
                <a:latin typeface="+mn-ea"/>
              </a:rPr>
              <a:t>( )</a:t>
            </a: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线程等待</a:t>
            </a:r>
            <a:r>
              <a:rPr lang="en-US" altLang="zh-CN" sz="2800" b="1" dirty="0" err="1">
                <a:latin typeface="+mn-ea"/>
              </a:rPr>
              <a:t>pthread_join</a:t>
            </a:r>
            <a:r>
              <a:rPr lang="en-US" altLang="zh-CN" sz="2800" b="1" dirty="0">
                <a:latin typeface="+mn-ea"/>
              </a:rPr>
              <a:t>( )</a:t>
            </a: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获取自己的线程</a:t>
            </a:r>
            <a:r>
              <a:rPr lang="en-US" altLang="zh-CN" sz="2800" b="1" dirty="0">
                <a:latin typeface="+mn-ea"/>
              </a:rPr>
              <a:t>ID </a:t>
            </a:r>
            <a:r>
              <a:rPr lang="en-US" altLang="zh-CN" sz="2800" b="1" dirty="0" err="1">
                <a:latin typeface="+mn-ea"/>
              </a:rPr>
              <a:t>pthread_self</a:t>
            </a:r>
            <a:r>
              <a:rPr lang="en-US" altLang="zh-CN" sz="2800" b="1" dirty="0">
                <a:latin typeface="+mn-ea"/>
              </a:rPr>
              <a:t>( )</a:t>
            </a: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线程分离</a:t>
            </a:r>
            <a:r>
              <a:rPr lang="en-US" altLang="zh-CN" sz="2800" b="1" dirty="0" err="1">
                <a:latin typeface="+mn-ea"/>
              </a:rPr>
              <a:t>pthread_detach</a:t>
            </a:r>
            <a:r>
              <a:rPr lang="en-US" altLang="zh-CN" sz="2800" b="1" dirty="0">
                <a:latin typeface="+mn-ea"/>
              </a:rPr>
              <a:t>( )</a:t>
            </a: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线程终止</a:t>
            </a:r>
            <a:r>
              <a:rPr lang="en-US" altLang="zh-CN" sz="2800" b="1" dirty="0" err="1">
                <a:latin typeface="+mn-ea"/>
              </a:rPr>
              <a:t>pthread_exit</a:t>
            </a:r>
            <a:r>
              <a:rPr lang="en-US" altLang="zh-CN" sz="2800" b="1" dirty="0">
                <a:latin typeface="+mn-ea"/>
              </a:rPr>
              <a:t>()</a:t>
            </a:r>
            <a:endParaRPr lang="en-US" altLang="zh-CN" sz="2800" b="1" dirty="0">
              <a:latin typeface="+mn-ea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+mn-ea"/>
              </a:rPr>
              <a:t>此外，还有</a:t>
            </a:r>
            <a:r>
              <a:rPr lang="en-US" altLang="zh-CN" sz="2800" dirty="0" err="1">
                <a:latin typeface="+mn-ea"/>
              </a:rPr>
              <a:t>pthread_kill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pthread_yield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pthread_attr_init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pthread_attr_destroy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等</a:t>
            </a:r>
            <a:endParaRPr lang="zh-CN" altLang="en-US" sz="28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b="1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2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  <a:p>
            <a:pPr lvl="2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8800" y="3698062"/>
            <a:ext cx="11556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+mn-ea"/>
              </a:rPr>
              <a:t>错误代码：</a:t>
            </a:r>
            <a:endParaRPr lang="zh-CN" altLang="en-US" sz="2200" b="1" dirty="0"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1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EBADF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不是有效的</a:t>
            </a:r>
            <a:r>
              <a:rPr lang="en-US" altLang="zh-CN" sz="2200" dirty="0">
                <a:latin typeface="+mn-ea"/>
              </a:rPr>
              <a:t>socket </a:t>
            </a:r>
            <a:r>
              <a:rPr lang="zh-CN" altLang="en-US" sz="2200" dirty="0">
                <a:latin typeface="+mn-ea"/>
              </a:rPr>
              <a:t>处理代码</a:t>
            </a:r>
            <a:endParaRPr lang="zh-CN" altLang="en-US" sz="2200" dirty="0"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2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ENOTSOCK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为一文件描述符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但非</a:t>
            </a:r>
            <a:r>
              <a:rPr lang="en-US" altLang="zh-CN" sz="2200" dirty="0">
                <a:latin typeface="+mn-ea"/>
              </a:rPr>
              <a:t>socket</a:t>
            </a:r>
            <a:endParaRPr lang="en-US" altLang="zh-CN" sz="2200" dirty="0"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3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ENOTCONN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指定的</a:t>
            </a:r>
            <a:r>
              <a:rPr lang="en-US" altLang="zh-CN" sz="2200" dirty="0">
                <a:latin typeface="+mn-ea"/>
              </a:rPr>
              <a:t>socket </a:t>
            </a:r>
            <a:r>
              <a:rPr lang="zh-CN" altLang="en-US" sz="2200" dirty="0">
                <a:latin typeface="+mn-ea"/>
              </a:rPr>
              <a:t>并未连线</a:t>
            </a:r>
            <a:endParaRPr lang="zh-CN" altLang="en-US" sz="2200" dirty="0">
              <a:latin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00" y="1157010"/>
            <a:ext cx="11353800" cy="2000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zh-CN" altLang="en-US" sz="2400" dirty="0"/>
              <a:t> ​​#include &lt;sys/socket.h&gt;​​</a:t>
            </a:r>
            <a:endParaRPr lang="zh-CN" altLang="en-US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​​int shutdown(int sockfd, int how);​​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7030A0"/>
                </a:solidFill>
              </a:rPr>
              <a:t>功能：可以按照要求关闭连接，且不管有多个文件描述符指向同一个连接，只要调用shutdown去操作了其中某个描述符，连接就会被立即断开。</a:t>
            </a:r>
            <a:endParaRPr lang="zh-CN" altLang="en-US" sz="2400" dirty="0">
              <a:solidFill>
                <a:srgbClr val="7030A0"/>
              </a:solidFill>
            </a:endParaRPr>
          </a:p>
          <a:p>
            <a:r>
              <a:rPr lang="zh-CN" altLang="en-US" sz="2400" dirty="0">
                <a:solidFill>
                  <a:srgbClr val="7030A0"/>
                </a:solidFill>
              </a:rPr>
              <a:t>返回值：成功：返回0，失败：返回-1，错误原因存于</a:t>
            </a:r>
            <a:r>
              <a:rPr lang="en-US" altLang="zh-CN" sz="2400" dirty="0" err="1">
                <a:solidFill>
                  <a:srgbClr val="7030A0"/>
                </a:solidFill>
              </a:rPr>
              <a:t>errno</a:t>
            </a:r>
            <a:r>
              <a:rPr lang="en-US" altLang="zh-CN" sz="2400" dirty="0">
                <a:solidFill>
                  <a:srgbClr val="7030A0"/>
                </a:solidFill>
              </a:rPr>
              <a:t>.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8800" y="3363119"/>
            <a:ext cx="1155699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+mn-ea"/>
              </a:rPr>
              <a:t>参数：</a:t>
            </a:r>
            <a:endParaRPr lang="zh-CN" altLang="en-US" sz="2200" b="1" dirty="0">
              <a:latin typeface="+mn-ea"/>
            </a:endParaRPr>
          </a:p>
          <a:p>
            <a:r>
              <a:rPr lang="zh-CN" altLang="en-US" sz="2200" b="1" dirty="0">
                <a:latin typeface="+mn-ea"/>
              </a:rPr>
              <a:t>a. ​​​sockfd​​​：</a:t>
            </a:r>
            <a:r>
              <a:rPr lang="zh-CN" altLang="en-US" sz="2200" dirty="0">
                <a:latin typeface="+mn-ea"/>
              </a:rPr>
              <a:t>套接字描述符</a:t>
            </a:r>
            <a:endParaRPr lang="zh-CN" altLang="en-US" sz="2200" dirty="0">
              <a:latin typeface="+mn-ea"/>
            </a:endParaRPr>
          </a:p>
          <a:p>
            <a:r>
              <a:rPr lang="zh-CN" altLang="en-US" sz="2200" b="1" dirty="0">
                <a:latin typeface="+mn-ea"/>
              </a:rPr>
              <a:t>b. ​​​how​​​：</a:t>
            </a:r>
            <a:r>
              <a:rPr lang="zh-CN" altLang="en-US" sz="2200" dirty="0">
                <a:latin typeface="+mn-ea"/>
              </a:rPr>
              <a:t>设置</a:t>
            </a:r>
            <a:r>
              <a:rPr lang="en-US" altLang="zh-CN" sz="2200" dirty="0">
                <a:latin typeface="+mn-ea"/>
              </a:rPr>
              <a:t>shutdown</a:t>
            </a:r>
            <a:r>
              <a:rPr lang="zh-CN" altLang="en-US" sz="2200" dirty="0">
                <a:latin typeface="+mn-ea"/>
              </a:rPr>
              <a:t>如何关闭套接字。</a:t>
            </a:r>
            <a:endParaRPr lang="zh-CN" altLang="en-US" sz="22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+mn-ea"/>
              </a:rPr>
              <a:t>howto</a:t>
            </a:r>
            <a:r>
              <a:rPr lang="en-US" altLang="zh-CN" sz="2200" dirty="0">
                <a:latin typeface="+mn-ea"/>
              </a:rPr>
              <a:t>=SHUT_RD</a:t>
            </a:r>
            <a:r>
              <a:rPr lang="zh-CN" altLang="en-US" sz="2200" dirty="0">
                <a:latin typeface="+mn-ea"/>
              </a:rPr>
              <a:t>，表示该套接字关闭读，不能再从该端口读数据</a:t>
            </a:r>
            <a:endParaRPr lang="zh-CN" altLang="en-US" sz="22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+mn-ea"/>
              </a:rPr>
              <a:t>howto</a:t>
            </a:r>
            <a:r>
              <a:rPr lang="en-US" altLang="zh-CN" sz="2200" dirty="0">
                <a:latin typeface="+mn-ea"/>
              </a:rPr>
              <a:t>=SHUT_WR</a:t>
            </a:r>
            <a:r>
              <a:rPr lang="zh-CN" altLang="en-US" sz="2200" dirty="0">
                <a:latin typeface="+mn-ea"/>
              </a:rPr>
              <a:t>，表示该套接字关闭写，不能再向该端口写数据。关闭写，会引起</a:t>
            </a:r>
            <a:r>
              <a:rPr lang="en-US" altLang="zh-CN" sz="2200" dirty="0">
                <a:latin typeface="+mn-ea"/>
              </a:rPr>
              <a:t>TCP</a:t>
            </a:r>
            <a:r>
              <a:rPr lang="zh-CN" altLang="en-US" sz="2200" dirty="0">
                <a:latin typeface="+mn-ea"/>
              </a:rPr>
              <a:t>断开。</a:t>
            </a:r>
            <a:endParaRPr lang="zh-CN" altLang="en-US" sz="22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ea"/>
              </a:rPr>
              <a:t>how=SHUT_RDWR</a:t>
            </a:r>
            <a:r>
              <a:rPr lang="zh-CN" altLang="en-US" sz="2200" dirty="0">
                <a:latin typeface="+mn-ea"/>
              </a:rPr>
              <a:t>，表示该端口关闭读和写</a:t>
            </a:r>
            <a:endParaRPr lang="zh-CN" altLang="en-US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00" y="1157010"/>
            <a:ext cx="11353800" cy="2000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zh-CN" altLang="en-US" sz="2400" dirty="0"/>
              <a:t> ​​#include &lt;sys/socket.h&gt;​​</a:t>
            </a:r>
            <a:endParaRPr lang="zh-CN" altLang="en-US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​​int shutdown(int sockfd, int how);​​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7030A0"/>
                </a:solidFill>
              </a:rPr>
              <a:t>功能：可以按照要求关闭连接，且不管有多个文件描述符指向同一个连接，只要调用shutdown去操作了其中某个描述符，连接就会被立即断开。</a:t>
            </a:r>
            <a:endParaRPr lang="zh-CN" altLang="en-US" sz="2400" dirty="0">
              <a:solidFill>
                <a:srgbClr val="7030A0"/>
              </a:solidFill>
            </a:endParaRPr>
          </a:p>
          <a:p>
            <a:r>
              <a:rPr lang="zh-CN" altLang="en-US" sz="2400" dirty="0">
                <a:solidFill>
                  <a:srgbClr val="7030A0"/>
                </a:solidFill>
              </a:rPr>
              <a:t>返回值：成功：返回0，失败：返回-1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1242219"/>
            <a:ext cx="11556999" cy="5022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shutdown</a:t>
            </a:r>
            <a:r>
              <a:rPr lang="zh-CN" altLang="en-US" sz="2400" b="1" dirty="0">
                <a:latin typeface="+mn-ea"/>
              </a:rPr>
              <a:t>与</a:t>
            </a:r>
            <a:r>
              <a:rPr lang="en-US" altLang="zh-CN" sz="2400" b="1" dirty="0">
                <a:latin typeface="+mn-ea"/>
              </a:rPr>
              <a:t>close</a:t>
            </a:r>
            <a:r>
              <a:rPr lang="zh-CN" altLang="en-US" sz="2400" b="1" dirty="0">
                <a:latin typeface="+mn-ea"/>
              </a:rPr>
              <a:t>函数的区别</a:t>
            </a:r>
            <a:endParaRPr lang="zh-CN" altLang="en-US" sz="24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close</a:t>
            </a:r>
            <a:r>
              <a:rPr lang="zh-CN" altLang="en-US" sz="2400" dirty="0">
                <a:latin typeface="+mn-ea"/>
              </a:rPr>
              <a:t>会对套接字引用计数减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。一旦发现套接字引用计数到 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，就会对套接字进行彻底释放，并且会关闭 </a:t>
            </a:r>
            <a:r>
              <a:rPr lang="en-US" altLang="zh-CN" sz="2400" dirty="0">
                <a:latin typeface="+mn-ea"/>
              </a:rPr>
              <a:t>TCP </a:t>
            </a:r>
            <a:r>
              <a:rPr lang="zh-CN" altLang="en-US" sz="2400" dirty="0">
                <a:latin typeface="+mn-ea"/>
              </a:rPr>
              <a:t>两个方向的数据流。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shutdown </a:t>
            </a:r>
            <a:r>
              <a:rPr lang="zh-CN" altLang="en-US" sz="2400" dirty="0">
                <a:latin typeface="+mn-ea"/>
              </a:rPr>
              <a:t>可以有选择的终止某个方向的数据传送或者数据传送的两个方向。</a:t>
            </a:r>
            <a:r>
              <a:rPr lang="en-US" altLang="zh-CN" sz="2400" dirty="0">
                <a:latin typeface="+mn-ea"/>
              </a:rPr>
              <a:t>shutdown </a:t>
            </a:r>
            <a:r>
              <a:rPr lang="zh-CN" altLang="en-US" sz="2400" dirty="0">
                <a:latin typeface="+mn-ea"/>
              </a:rPr>
              <a:t>如果</a:t>
            </a:r>
            <a:r>
              <a:rPr lang="en-US" altLang="zh-CN" sz="2400" dirty="0" err="1">
                <a:latin typeface="+mn-ea"/>
              </a:rPr>
              <a:t>howto</a:t>
            </a:r>
            <a:r>
              <a:rPr lang="en-US" altLang="zh-CN" sz="2400" dirty="0">
                <a:latin typeface="+mn-ea"/>
              </a:rPr>
              <a:t>=1(SHUT_WR)</a:t>
            </a:r>
            <a:r>
              <a:rPr lang="zh-CN" altLang="en-US" sz="2400" dirty="0">
                <a:latin typeface="+mn-ea"/>
              </a:rPr>
              <a:t>，就可以保证对等方接收到一个</a:t>
            </a:r>
            <a:r>
              <a:rPr lang="en-US" altLang="zh-CN" sz="2400" dirty="0">
                <a:latin typeface="+mn-ea"/>
              </a:rPr>
              <a:t>EOF</a:t>
            </a:r>
            <a:r>
              <a:rPr lang="zh-CN" altLang="en-US" sz="2400" dirty="0">
                <a:latin typeface="+mn-ea"/>
              </a:rPr>
              <a:t>字符，而不管其他进程是否已经打开了套接字（不管引用计数是否为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都激发</a:t>
            </a:r>
            <a:r>
              <a:rPr lang="en-US" altLang="zh-CN" sz="2400" dirty="0">
                <a:latin typeface="+mn-ea"/>
              </a:rPr>
              <a:t>TCP</a:t>
            </a:r>
            <a:r>
              <a:rPr lang="zh-CN" altLang="en-US" sz="2400" dirty="0">
                <a:latin typeface="+mn-ea"/>
              </a:rPr>
              <a:t>的正常终止连接）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shutdown</a:t>
            </a:r>
            <a:r>
              <a:rPr lang="zh-CN" altLang="en-US" sz="2400" dirty="0">
                <a:latin typeface="+mn-ea"/>
              </a:rPr>
              <a:t>直接使得该套接字不可用，如果有别的进程企图使用该套接字，将会受到影响。而</a:t>
            </a:r>
            <a:r>
              <a:rPr lang="en-US" altLang="zh-CN" sz="2400" dirty="0">
                <a:latin typeface="+mn-ea"/>
              </a:rPr>
              <a:t>close</a:t>
            </a:r>
            <a:r>
              <a:rPr lang="zh-CN" altLang="en-US" sz="2400" dirty="0">
                <a:latin typeface="+mn-ea"/>
              </a:rPr>
              <a:t>不能保证（</a:t>
            </a:r>
            <a:r>
              <a:rPr lang="en-US" altLang="zh-CN" sz="2400" dirty="0">
                <a:latin typeface="+mn-ea"/>
              </a:rPr>
              <a:t>conn</a:t>
            </a:r>
            <a:r>
              <a:rPr lang="zh-CN" altLang="en-US" sz="2400" dirty="0">
                <a:latin typeface="+mn-ea"/>
              </a:rPr>
              <a:t>引用计数减为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才关闭）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425" y="560388"/>
            <a:ext cx="6276975" cy="903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+mn-ea"/>
                <a:ea typeface="+mn-ea"/>
              </a:rPr>
              <a:t>3. </a:t>
            </a:r>
            <a:r>
              <a:rPr lang="zh-CN" altLang="en-US" sz="4000" dirty="0">
                <a:latin typeface="+mn-ea"/>
                <a:ea typeface="+mn-ea"/>
              </a:rPr>
              <a:t>多线程服务器端</a:t>
            </a:r>
            <a:endParaRPr lang="zh-CN" altLang="en-US" sz="4000" dirty="0">
              <a:latin typeface="+mn-ea"/>
              <a:ea typeface="+mn-ea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6212" y="1617662"/>
            <a:ext cx="66294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程序示例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统一</a:t>
            </a:r>
            <a:r>
              <a:rPr lang="en-US" altLang="zh-CN" sz="2800" dirty="0"/>
              <a:t>accept</a:t>
            </a:r>
            <a:endParaRPr lang="en-US" altLang="zh-CN" sz="28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</a:t>
            </a:r>
            <a:r>
              <a:rPr lang="en-US" altLang="zh-CN" sz="2400" dirty="0"/>
              <a:t>1</a:t>
            </a:r>
            <a:r>
              <a:rPr lang="zh-CN" altLang="en-US" sz="2400" dirty="0"/>
              <a:t>（</a:t>
            </a:r>
            <a:r>
              <a:rPr lang="en-US" altLang="zh-CN" sz="2400" dirty="0"/>
              <a:t>UNP 26.4</a:t>
            </a:r>
            <a:r>
              <a:rPr lang="zh-CN" altLang="en-US" sz="2400" dirty="0"/>
              <a:t>节（</a:t>
            </a:r>
            <a:r>
              <a:rPr lang="en-US" altLang="zh-CN" sz="2400" dirty="0"/>
              <a:t>threads/tcpserv0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.c</a:t>
            </a:r>
            <a:r>
              <a:rPr lang="zh-CN" altLang="en-US" sz="2400" dirty="0"/>
              <a:t>））</a:t>
            </a:r>
            <a:endParaRPr lang="en-US" altLang="zh-CN" sz="24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</a:t>
            </a:r>
            <a:r>
              <a:rPr lang="en-US" altLang="zh-CN" sz="2400" dirty="0"/>
              <a:t>2</a:t>
            </a:r>
            <a:r>
              <a:rPr lang="zh-CN" altLang="en-US" sz="2400" dirty="0"/>
              <a:t>（</a:t>
            </a:r>
            <a:r>
              <a:rPr lang="en-US" altLang="zh-CN" sz="2400" dirty="0"/>
              <a:t>Linux</a:t>
            </a:r>
            <a:r>
              <a:rPr lang="zh-CN" altLang="en-US" sz="2400" dirty="0"/>
              <a:t>网络编程</a:t>
            </a:r>
            <a:r>
              <a:rPr lang="en-US" altLang="zh-CN" sz="2400" dirty="0"/>
              <a:t>14.3.2</a:t>
            </a:r>
            <a:r>
              <a:rPr lang="zh-CN" altLang="en-US" sz="2400" dirty="0"/>
              <a:t>节）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线程池技术</a:t>
            </a:r>
            <a:endParaRPr lang="en-US" altLang="zh-CN" sz="28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示例代码（</a:t>
            </a:r>
            <a:r>
              <a:rPr lang="en-US" altLang="zh-CN" sz="2400" dirty="0"/>
              <a:t>Linux</a:t>
            </a:r>
            <a:r>
              <a:rPr lang="zh-CN" altLang="en-US" sz="2400" dirty="0"/>
              <a:t>网络编程</a:t>
            </a:r>
            <a:r>
              <a:rPr lang="en-US" altLang="zh-CN" sz="2400" dirty="0"/>
              <a:t>14.3.3</a:t>
            </a:r>
            <a:r>
              <a:rPr lang="zh-CN" altLang="en-US" sz="2400" dirty="0"/>
              <a:t>节）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4588" y="0"/>
            <a:ext cx="573741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659063"/>
            <a:ext cx="5041900" cy="757237"/>
          </a:xfrm>
        </p:spPr>
        <p:txBody>
          <a:bodyPr>
            <a:no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  <a:b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（示例代码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1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50" y="63959"/>
            <a:ext cx="5832676" cy="672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659063"/>
            <a:ext cx="5041900" cy="757237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线程池技术示意图</a:t>
            </a:r>
            <a:endParaRPr lang="zh-CN" altLang="en-US" sz="4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52180" y="14908"/>
          <a:ext cx="6260458" cy="684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1" imgW="7353300" imgH="8039100" progId="Visio.Drawing.11">
                  <p:embed/>
                </p:oleObj>
              </mc:Choice>
              <mc:Fallback>
                <p:oleObj name="Visio" r:id="rId1" imgW="7353300" imgH="8039100" progId="Visio.Drawing.11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180" y="14908"/>
                        <a:ext cx="6260458" cy="6843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i="1" dirty="0">
                <a:solidFill>
                  <a:srgbClr val="C00000"/>
                </a:solidFill>
              </a:rPr>
              <a:t>Network-Endian</a:t>
            </a:r>
            <a:endParaRPr lang="en-US" altLang="zh-CN" i="1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网络字节顺序是</a:t>
            </a:r>
            <a:r>
              <a:rPr lang="en-US" altLang="zh-CN" dirty="0"/>
              <a:t>TCP/IP</a:t>
            </a:r>
            <a:r>
              <a:rPr lang="zh-CN" altLang="en-US" dirty="0"/>
              <a:t>中规定好的一种数据表示格式，它与具体的</a:t>
            </a:r>
            <a:r>
              <a:rPr lang="en-US" altLang="zh-CN" dirty="0"/>
              <a:t>CPU</a:t>
            </a:r>
            <a:r>
              <a:rPr lang="zh-CN" altLang="en-US" dirty="0"/>
              <a:t>类型、操作系统等无关，从而可以保证数据在不同主机之间传输时能够被正确解释。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网络字节顺序采用</a:t>
            </a:r>
            <a:r>
              <a:rPr lang="en-US" altLang="zh-CN" dirty="0">
                <a:solidFill>
                  <a:srgbClr val="C00000"/>
                </a:solidFill>
              </a:rPr>
              <a:t>Big-Endian</a:t>
            </a:r>
            <a:r>
              <a:rPr lang="zh-CN" altLang="en-US" dirty="0">
                <a:solidFill>
                  <a:srgbClr val="C00000"/>
                </a:solidFill>
              </a:rPr>
              <a:t>排序方式，总是从低位地址开始传输。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发送数据包时，程序将主机字节序转换为网络字节序；接受收数据包时，则将网络字节序转换为主机字节序。 </a:t>
            </a: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61710"/>
            <a:ext cx="10515600" cy="1325563"/>
          </a:xfrm>
        </p:spPr>
        <p:txBody>
          <a:bodyPr/>
          <a:lstStyle/>
          <a:p>
            <a:r>
              <a:rPr lang="en-US" altLang="zh-CN" sz="4400" dirty="0">
                <a:latin typeface="+mn-ea"/>
                <a:ea typeface="+mn-ea"/>
              </a:rPr>
              <a:t>4. </a:t>
            </a:r>
            <a:r>
              <a:rPr lang="zh-CN" altLang="en-US" sz="4400" dirty="0">
                <a:latin typeface="+mn-ea"/>
                <a:ea typeface="+mn-ea"/>
              </a:rPr>
              <a:t>多线程客户端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8101" y="1286236"/>
            <a:ext cx="10895797" cy="28194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线程版客户端示例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n-ea"/>
              </a:rPr>
              <a:t>设计思路：</a:t>
            </a:r>
            <a:endParaRPr lang="zh-CN" altLang="en-US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latin typeface="+mn-ea"/>
              </a:rPr>
              <a:t>1#</a:t>
            </a:r>
            <a:r>
              <a:rPr lang="zh-CN" altLang="en-US" sz="2400" dirty="0">
                <a:latin typeface="+mn-ea"/>
              </a:rPr>
              <a:t>线程，读</a:t>
            </a:r>
            <a:r>
              <a:rPr lang="en-US" altLang="zh-CN" sz="2400" dirty="0" err="1">
                <a:latin typeface="+mn-ea"/>
              </a:rPr>
              <a:t>stdin</a:t>
            </a:r>
            <a:r>
              <a:rPr lang="zh-CN" altLang="en-US" sz="2400" dirty="0">
                <a:latin typeface="+mn-ea"/>
              </a:rPr>
              <a:t>，然后向服务器发送</a:t>
            </a:r>
            <a:endParaRPr lang="zh-CN" altLang="en-US" sz="24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latin typeface="+mn-ea"/>
              </a:rPr>
              <a:t>2#</a:t>
            </a:r>
            <a:r>
              <a:rPr lang="zh-CN" altLang="en-US" sz="2400" dirty="0">
                <a:latin typeface="+mn-ea"/>
              </a:rPr>
              <a:t>线程，读</a:t>
            </a:r>
            <a:r>
              <a:rPr lang="en-US" altLang="zh-CN" sz="2400" dirty="0">
                <a:latin typeface="+mn-ea"/>
              </a:rPr>
              <a:t>socket</a:t>
            </a:r>
            <a:r>
              <a:rPr lang="zh-CN" altLang="en-US" sz="2400" dirty="0">
                <a:latin typeface="+mn-ea"/>
              </a:rPr>
              <a:t>，然后在</a:t>
            </a:r>
            <a:r>
              <a:rPr lang="en-US" altLang="zh-CN" sz="2400" dirty="0" err="1">
                <a:latin typeface="+mn-ea"/>
              </a:rPr>
              <a:t>stdout</a:t>
            </a:r>
            <a:r>
              <a:rPr lang="zh-CN" altLang="en-US" sz="2400" dirty="0">
                <a:latin typeface="+mn-ea"/>
              </a:rPr>
              <a:t>打印</a:t>
            </a:r>
            <a:endParaRPr lang="zh-CN" altLang="en-US" sz="24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问题是，这两个线程，哪一个是主线程？</a:t>
            </a:r>
            <a:endParaRPr lang="zh-CN" altLang="en-US" sz="2400" dirty="0">
              <a:latin typeface="+mn-ea"/>
            </a:endParaRPr>
          </a:p>
          <a:p>
            <a:pPr lvl="3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主线程退出，会导致进程退出，从而使得另一线程退出</a:t>
            </a:r>
            <a:endParaRPr lang="zh-CN" altLang="en-US" sz="2400" dirty="0">
              <a:latin typeface="+mn-ea"/>
            </a:endParaRPr>
          </a:p>
          <a:p>
            <a:pPr lvl="3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所以，应该以</a:t>
            </a:r>
            <a:r>
              <a:rPr lang="en-US" altLang="zh-CN" sz="2400" dirty="0">
                <a:latin typeface="+mn-ea"/>
              </a:rPr>
              <a:t>2#</a:t>
            </a:r>
            <a:r>
              <a:rPr lang="zh-CN" altLang="en-US" sz="2400" dirty="0">
                <a:latin typeface="+mn-ea"/>
              </a:rPr>
              <a:t>线程作为主线程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33647" y="5108937"/>
            <a:ext cx="6019800" cy="1447800"/>
            <a:chOff x="2143247" y="4448536"/>
            <a:chExt cx="6019800" cy="1447800"/>
          </a:xfrm>
        </p:grpSpPr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3819647" y="4448536"/>
              <a:ext cx="1219200" cy="5334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1#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3819647" y="5362936"/>
              <a:ext cx="1219200" cy="5334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2#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>
              <a:off x="2905247" y="4677136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2143247" y="4448537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stdin</a:t>
              </a:r>
              <a:endParaRPr lang="en-US" altLang="zh-CN"/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6562847" y="4829536"/>
              <a:ext cx="1600200" cy="685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Server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>
              <a:off x="5038847" y="4677136"/>
              <a:ext cx="1524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>
              <a:off x="5038847" y="5210536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 flipH="1">
              <a:off x="2905247" y="5591536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15"/>
            <p:cNvSpPr txBox="1">
              <a:spLocks noChangeArrowheads="1"/>
            </p:cNvSpPr>
            <p:nvPr/>
          </p:nvSpPr>
          <p:spPr bwMode="auto">
            <a:xfrm>
              <a:off x="2143247" y="5399449"/>
              <a:ext cx="806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stdout</a:t>
              </a:r>
              <a:endParaRPr lang="en-US" altLang="zh-CN"/>
            </a:p>
          </p:txBody>
        </p:sp>
        <p:sp>
          <p:nvSpPr>
            <p:cNvPr id="22544" name="Line 16"/>
            <p:cNvSpPr>
              <a:spLocks noChangeShapeType="1"/>
            </p:cNvSpPr>
            <p:nvPr/>
          </p:nvSpPr>
          <p:spPr bwMode="auto">
            <a:xfrm flipV="1">
              <a:off x="4429247" y="4981936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4413372" y="4927962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创建</a:t>
              </a: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842492" y="6089981"/>
            <a:ext cx="3638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solidFill>
                  <a:srgbClr val="0070C0"/>
                </a:solidFill>
              </a:rPr>
              <a:t>Ref</a:t>
            </a:r>
            <a:r>
              <a:rPr lang="zh-CN" altLang="en-US" sz="2000" dirty="0">
                <a:solidFill>
                  <a:srgbClr val="0070C0"/>
                </a:solidFill>
              </a:rPr>
              <a:t>：</a:t>
            </a:r>
            <a:r>
              <a:rPr lang="en-US" altLang="zh-CN" sz="2000" dirty="0">
                <a:solidFill>
                  <a:srgbClr val="0070C0"/>
                </a:solidFill>
              </a:rPr>
              <a:t>UNP 26.3</a:t>
            </a:r>
            <a:r>
              <a:rPr lang="zh-CN" altLang="en-US" sz="2000" dirty="0">
                <a:solidFill>
                  <a:srgbClr val="0070C0"/>
                </a:solidFill>
              </a:rPr>
              <a:t>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91403" y="48577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9003" y="152400"/>
            <a:ext cx="9601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+mn-ea"/>
                <a:ea typeface="+mn-ea"/>
              </a:rPr>
              <a:t>4. </a:t>
            </a:r>
            <a:r>
              <a:rPr lang="zh-CN" altLang="en-US" dirty="0">
                <a:latin typeface="+mn-ea"/>
                <a:ea typeface="+mn-ea"/>
              </a:rPr>
              <a:t>多线程客户端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7365" y="1447800"/>
            <a:ext cx="6513513" cy="38862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思考：</a:t>
            </a:r>
            <a:endParaRPr lang="zh-CN" altLang="en-US" sz="24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客户端收到服务器的</a:t>
            </a:r>
            <a:r>
              <a:rPr lang="en-US" altLang="zh-CN" dirty="0">
                <a:latin typeface="+mn-ea"/>
              </a:rPr>
              <a:t>FIN</a:t>
            </a:r>
            <a:r>
              <a:rPr lang="zh-CN" altLang="en-US" dirty="0">
                <a:latin typeface="+mn-ea"/>
              </a:rPr>
              <a:t>之后没有及时退出</a:t>
            </a:r>
            <a:endParaRPr lang="zh-CN" altLang="en-US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用户进程在标准输入上阻塞等待</a:t>
            </a:r>
            <a:endParaRPr lang="zh-CN" altLang="en-US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有没有可能专门使用一个线程在等待</a:t>
            </a:r>
            <a:r>
              <a:rPr lang="en-US" altLang="zh-CN" dirty="0">
                <a:latin typeface="+mn-ea"/>
              </a:rPr>
              <a:t>FIN</a:t>
            </a:r>
            <a:r>
              <a:rPr lang="zh-CN" altLang="en-US" dirty="0">
                <a:latin typeface="+mn-ea"/>
              </a:rPr>
              <a:t>？</a:t>
            </a:r>
            <a:endParaRPr lang="zh-CN" altLang="en-US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77603" y="1447800"/>
            <a:ext cx="6858000" cy="5105400"/>
            <a:chOff x="4204503" y="1447800"/>
            <a:chExt cx="6858000" cy="5105400"/>
          </a:xfrm>
        </p:grpSpPr>
        <p:sp>
          <p:nvSpPr>
            <p:cNvPr id="11290" name="AutoShape 26"/>
            <p:cNvSpPr/>
            <p:nvPr/>
          </p:nvSpPr>
          <p:spPr bwMode="auto">
            <a:xfrm>
              <a:off x="4204503" y="5791200"/>
              <a:ext cx="1828800" cy="609600"/>
            </a:xfrm>
            <a:prstGeom prst="borderCallout1">
              <a:avLst>
                <a:gd name="adj1" fmla="val 18750"/>
                <a:gd name="adj2" fmla="val 104167"/>
                <a:gd name="adj3" fmla="val 31250"/>
                <a:gd name="adj4" fmla="val 1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再次输入数据，退出</a:t>
              </a:r>
              <a:endParaRPr lang="zh-CN" altLang="en-US"/>
            </a:p>
          </p:txBody>
        </p:sp>
        <p:sp>
          <p:nvSpPr>
            <p:cNvPr id="11289" name="AutoShape 25"/>
            <p:cNvSpPr/>
            <p:nvPr/>
          </p:nvSpPr>
          <p:spPr bwMode="auto">
            <a:xfrm>
              <a:off x="4204503" y="4953000"/>
              <a:ext cx="1828800" cy="609600"/>
            </a:xfrm>
            <a:prstGeom prst="borderCallout1">
              <a:avLst>
                <a:gd name="adj1" fmla="val 18750"/>
                <a:gd name="adj2" fmla="val 104167"/>
                <a:gd name="adj3" fmla="val 108856"/>
                <a:gd name="adj4" fmla="val 14939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客户端仍然在等待用户输入</a:t>
              </a:r>
              <a:endParaRPr lang="zh-CN" altLang="en-US"/>
            </a:p>
          </p:txBody>
        </p:sp>
        <p:sp>
          <p:nvSpPr>
            <p:cNvPr id="11283" name="AutoShape 19"/>
            <p:cNvSpPr/>
            <p:nvPr/>
          </p:nvSpPr>
          <p:spPr bwMode="auto">
            <a:xfrm>
              <a:off x="5042703" y="4229100"/>
              <a:ext cx="914400" cy="609600"/>
            </a:xfrm>
            <a:prstGeom prst="borderCallout2">
              <a:avLst>
                <a:gd name="adj1" fmla="val 18750"/>
                <a:gd name="adj2" fmla="val 108333"/>
                <a:gd name="adj3" fmla="val 18750"/>
                <a:gd name="adj4" fmla="val 157468"/>
                <a:gd name="adj5" fmla="val 68750"/>
                <a:gd name="adj6" fmla="val 20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用户输入字符</a:t>
              </a:r>
              <a:endParaRPr lang="zh-CN" altLang="en-US"/>
            </a:p>
          </p:txBody>
        </p:sp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>
              <a:off x="6947703" y="1447800"/>
              <a:ext cx="0" cy="510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>
              <a:off x="9767103" y="1447800"/>
              <a:ext cx="0" cy="510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Text Box 6"/>
            <p:cNvSpPr txBox="1">
              <a:spLocks noChangeArrowheads="1"/>
            </p:cNvSpPr>
            <p:nvPr/>
          </p:nvSpPr>
          <p:spPr bwMode="auto">
            <a:xfrm>
              <a:off x="6566703" y="1447801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C</a:t>
              </a:r>
              <a:endParaRPr lang="en-US" altLang="zh-CN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9843303" y="1447801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</a:t>
              </a:r>
              <a:endParaRPr lang="en-US" altLang="zh-CN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>
              <a:off x="6947703" y="16764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7938303" y="1524001"/>
              <a:ext cx="654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SYN</a:t>
              </a:r>
              <a:endParaRPr lang="en-US" altLang="zh-CN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 flipH="1">
              <a:off x="6947703" y="21336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7557303" y="1995488"/>
              <a:ext cx="11684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SYN+Ack</a:t>
              </a:r>
              <a:endParaRPr lang="en-US" altLang="zh-CN"/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6947703" y="2514600"/>
              <a:ext cx="2819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243103" y="2514601"/>
              <a:ext cx="565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Ack</a:t>
              </a:r>
              <a:endParaRPr lang="en-US" altLang="zh-CN"/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 flipH="1">
              <a:off x="6947703" y="35814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7938303" y="3505201"/>
              <a:ext cx="552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FIN</a:t>
              </a:r>
              <a:endParaRPr lang="en-US" altLang="zh-CN"/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6947703" y="40386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8379628" y="3922713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Ack</a:t>
              </a:r>
              <a:endParaRPr lang="en-US" altLang="zh-CN"/>
            </a:p>
          </p:txBody>
        </p:sp>
        <p:sp>
          <p:nvSpPr>
            <p:cNvPr id="11282" name="AutoShape 18"/>
            <p:cNvSpPr/>
            <p:nvPr/>
          </p:nvSpPr>
          <p:spPr bwMode="auto">
            <a:xfrm>
              <a:off x="10148103" y="3048000"/>
              <a:ext cx="914400" cy="419100"/>
            </a:xfrm>
            <a:prstGeom prst="borderCallout1">
              <a:avLst>
                <a:gd name="adj1" fmla="val 27273"/>
                <a:gd name="adj2" fmla="val -8333"/>
                <a:gd name="adj3" fmla="val 127273"/>
                <a:gd name="adj4" fmla="val -41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Ctrl-C</a:t>
              </a:r>
              <a:endParaRPr lang="en-US" altLang="zh-CN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6947703" y="46482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AutoShape 21"/>
            <p:cNvSpPr/>
            <p:nvPr/>
          </p:nvSpPr>
          <p:spPr bwMode="auto">
            <a:xfrm>
              <a:off x="10148103" y="3924300"/>
              <a:ext cx="914400" cy="609600"/>
            </a:xfrm>
            <a:prstGeom prst="borderCallout1">
              <a:avLst>
                <a:gd name="adj1" fmla="val 18750"/>
                <a:gd name="adj2" fmla="val -8333"/>
                <a:gd name="adj3" fmla="val 81250"/>
                <a:gd name="adj4" fmla="val -41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FIN_WAIT_2</a:t>
              </a:r>
              <a:endParaRPr lang="en-US" altLang="zh-CN"/>
            </a:p>
          </p:txBody>
        </p:sp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7922428" y="4518026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数据</a:t>
              </a:r>
              <a:endParaRPr lang="zh-CN" alt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 flipH="1">
              <a:off x="6947703" y="50292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Text Box 24"/>
            <p:cNvSpPr txBox="1">
              <a:spLocks noChangeArrowheads="1"/>
            </p:cNvSpPr>
            <p:nvPr/>
          </p:nvSpPr>
          <p:spPr bwMode="auto">
            <a:xfrm>
              <a:off x="7785903" y="504348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RST</a:t>
              </a:r>
              <a:endParaRPr lang="en-US" alt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175" y="572294"/>
            <a:ext cx="9438416" cy="788738"/>
          </a:xfrm>
        </p:spPr>
        <p:txBody>
          <a:bodyPr/>
          <a:lstStyle/>
          <a:p>
            <a:r>
              <a:rPr kumimoji="1" lang="zh-CN" altLang="en-US" dirty="0"/>
              <a:t>收发分离的多线程客户端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6269" y="0"/>
            <a:ext cx="549573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5" y="1578657"/>
            <a:ext cx="5425490" cy="370068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04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3223" y="1433543"/>
            <a:ext cx="49600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  <a:cs typeface="+mn-ea"/>
                <a:sym typeface="+mn-lt"/>
              </a:rPr>
              <a:t>I/O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模型以及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基于</a:t>
            </a:r>
            <a:r>
              <a:rPr lang="en-GB" altLang="zh-CN" sz="4400" b="1" dirty="0">
                <a:solidFill>
                  <a:srgbClr val="575757"/>
                </a:solidFill>
                <a:cs typeface="+mn-ea"/>
                <a:sym typeface="+mn-lt"/>
              </a:rPr>
              <a:t>I/O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复用的并发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服务器设计</a:t>
            </a:r>
            <a:endParaRPr lang="zh-CN" altLang="en-US" sz="4400" b="1" dirty="0">
              <a:solidFill>
                <a:srgbClr val="575757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-1" fmla="*/ 0 w 8940801"/>
              <a:gd name="connsiteY0-2" fmla="*/ 5653314 h 5653314"/>
              <a:gd name="connsiteX1-3" fmla="*/ 8940801 w 8940801"/>
              <a:gd name="connsiteY1-4" fmla="*/ 0 h 5653314"/>
              <a:gd name="connsiteX2-5" fmla="*/ 8940801 w 8940801"/>
              <a:gd name="connsiteY2-6" fmla="*/ 5595257 h 5653314"/>
              <a:gd name="connsiteX3-7" fmla="*/ 0 w 8940801"/>
              <a:gd name="connsiteY3-8" fmla="*/ 5653314 h 5653314"/>
              <a:gd name="connsiteX0-9" fmla="*/ 0 w 8940801"/>
              <a:gd name="connsiteY0-10" fmla="*/ 5607594 h 5607594"/>
              <a:gd name="connsiteX1-11" fmla="*/ 8940801 w 8940801"/>
              <a:gd name="connsiteY1-12" fmla="*/ 0 h 5607594"/>
              <a:gd name="connsiteX2-13" fmla="*/ 8940801 w 8940801"/>
              <a:gd name="connsiteY2-14" fmla="*/ 5595257 h 5607594"/>
              <a:gd name="connsiteX3-15" fmla="*/ 0 w 8940801"/>
              <a:gd name="connsiteY3-16" fmla="*/ 5607594 h 5607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19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Linux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下常用的一些</a:t>
            </a:r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I/O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函数</a:t>
            </a:r>
            <a:endParaRPr kumimoji="1"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7600" y="16970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read() / write()</a:t>
            </a:r>
            <a:endParaRPr lang="en-US" altLang="zh-CN" sz="3200" b="1" dirty="0"/>
          </a:p>
          <a:p>
            <a:r>
              <a:rPr lang="en-US" altLang="zh-CN" sz="3200" b="1" dirty="0" err="1"/>
              <a:t>readv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writev</a:t>
            </a:r>
            <a:r>
              <a:rPr lang="en-US" altLang="zh-CN" sz="3200" b="1" dirty="0"/>
              <a:t>()</a:t>
            </a:r>
            <a:endParaRPr lang="zh-CN" altLang="en-US" sz="3200" b="1" dirty="0"/>
          </a:p>
          <a:p>
            <a:r>
              <a:rPr lang="en-US" altLang="zh-CN" sz="3200" b="1" dirty="0" err="1"/>
              <a:t>recv</a:t>
            </a:r>
            <a:r>
              <a:rPr lang="en-US" altLang="zh-CN" sz="3200" b="1" dirty="0"/>
              <a:t>() / send()</a:t>
            </a:r>
            <a:endParaRPr lang="zh-CN" altLang="en-US" sz="3200" b="1" dirty="0"/>
          </a:p>
          <a:p>
            <a:r>
              <a:rPr lang="en-US" altLang="zh-CN" sz="3200" b="1" dirty="0" err="1"/>
              <a:t>recvmsg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sendmsg</a:t>
            </a:r>
            <a:r>
              <a:rPr lang="en-US" altLang="zh-CN" sz="3200" b="1" dirty="0"/>
              <a:t>()</a:t>
            </a:r>
            <a:endParaRPr lang="en-US" altLang="zh-CN" sz="3200" b="1" dirty="0"/>
          </a:p>
          <a:p>
            <a:r>
              <a:rPr lang="en-US" altLang="zh-CN" sz="3200" b="1" dirty="0" err="1"/>
              <a:t>recvfrom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sendto</a:t>
            </a:r>
            <a:r>
              <a:rPr lang="en-US" altLang="zh-CN" sz="3200" b="1" dirty="0"/>
              <a:t>()</a:t>
            </a:r>
            <a:endParaRPr lang="en-US" altLang="zh-CN" sz="3200" b="1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70C0"/>
                </a:solidFill>
              </a:rPr>
              <a:t>Ref : Linux</a:t>
            </a:r>
            <a:r>
              <a:rPr lang="zh-CN" altLang="en-US" b="0" dirty="0">
                <a:solidFill>
                  <a:srgbClr val="0070C0"/>
                </a:solidFill>
              </a:rPr>
              <a:t>网络编程</a:t>
            </a:r>
            <a:r>
              <a:rPr lang="en-US" altLang="zh-CN" b="0" dirty="0">
                <a:solidFill>
                  <a:srgbClr val="0070C0"/>
                </a:solidFill>
              </a:rPr>
              <a:t>9.1-9.2</a:t>
            </a:r>
            <a:r>
              <a:rPr lang="zh-CN" altLang="en-US" b="0" dirty="0">
                <a:solidFill>
                  <a:srgbClr val="0070C0"/>
                </a:solidFill>
              </a:rPr>
              <a:t>节</a:t>
            </a:r>
            <a:endParaRPr lang="zh-CN" altLang="en-US" b="0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779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五种</a:t>
            </a:r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I/O 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模式</a:t>
            </a:r>
            <a:endParaRPr kumimoji="1"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79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阻塞 </a:t>
            </a:r>
            <a:r>
              <a:rPr lang="en-US" altLang="zh-CN" dirty="0"/>
              <a:t>I/O </a:t>
            </a:r>
            <a:r>
              <a:rPr lang="en-US" altLang="zh-CN" b="0" dirty="0"/>
              <a:t>(Linux</a:t>
            </a:r>
            <a:r>
              <a:rPr lang="zh-CN" altLang="en-US" b="0" dirty="0"/>
              <a:t>下的</a:t>
            </a:r>
            <a:r>
              <a:rPr lang="en-US" altLang="zh-CN" b="0" dirty="0"/>
              <a:t>I/O</a:t>
            </a:r>
            <a:r>
              <a:rPr lang="zh-CN" altLang="en-US" b="0" dirty="0"/>
              <a:t>操作默认是阻塞</a:t>
            </a:r>
            <a:r>
              <a:rPr lang="en-US" altLang="zh-CN" b="0" dirty="0"/>
              <a:t>I/O</a:t>
            </a:r>
            <a:r>
              <a:rPr lang="zh-CN" altLang="en-US" b="0" dirty="0"/>
              <a:t>，即</a:t>
            </a:r>
            <a:r>
              <a:rPr lang="en-US" altLang="zh-CN" b="0" dirty="0"/>
              <a:t>open</a:t>
            </a:r>
            <a:r>
              <a:rPr lang="zh-CN" altLang="en-US" b="0" dirty="0"/>
              <a:t>和</a:t>
            </a:r>
            <a:r>
              <a:rPr lang="en-US" altLang="zh-CN" b="0" dirty="0"/>
              <a:t>socket</a:t>
            </a:r>
            <a:r>
              <a:rPr lang="zh-CN" altLang="en-US" b="0" dirty="0"/>
              <a:t>创建的</a:t>
            </a:r>
            <a:r>
              <a:rPr lang="en-US" altLang="zh-CN" b="0" dirty="0"/>
              <a:t>I/O</a:t>
            </a:r>
            <a:r>
              <a:rPr lang="zh-CN" altLang="en-US" b="0" dirty="0"/>
              <a:t>都是阻塞</a:t>
            </a:r>
            <a:r>
              <a:rPr lang="en-US" altLang="zh-CN" b="0" dirty="0"/>
              <a:t>I/O)</a:t>
            </a:r>
            <a:endParaRPr lang="en-US" altLang="zh-CN" b="0" dirty="0"/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非阻塞 </a:t>
            </a:r>
            <a:r>
              <a:rPr lang="en-US" altLang="zh-CN" b="0" dirty="0"/>
              <a:t>I/O (</a:t>
            </a:r>
            <a:r>
              <a:rPr lang="zh-CN" altLang="en-US" b="0" dirty="0"/>
              <a:t>可以通过</a:t>
            </a:r>
            <a:r>
              <a:rPr lang="en-US" altLang="zh-CN" b="0" dirty="0" err="1"/>
              <a:t>fcntl</a:t>
            </a:r>
            <a:r>
              <a:rPr lang="zh-CN" altLang="en-US" b="0" dirty="0"/>
              <a:t>或者</a:t>
            </a:r>
            <a:r>
              <a:rPr lang="en-US" altLang="zh-CN" b="0" dirty="0"/>
              <a:t>open</a:t>
            </a:r>
            <a:r>
              <a:rPr lang="zh-CN" altLang="en-US" b="0" dirty="0"/>
              <a:t>时使用</a:t>
            </a:r>
            <a:r>
              <a:rPr lang="en-US" altLang="zh-CN" b="0" dirty="0"/>
              <a:t>O_NONBLOCK</a:t>
            </a:r>
            <a:r>
              <a:rPr lang="zh-CN" altLang="en-US" b="0" dirty="0"/>
              <a:t>参数，将</a:t>
            </a:r>
            <a:r>
              <a:rPr lang="en-US" altLang="zh-CN" b="0" dirty="0" err="1"/>
              <a:t>fd</a:t>
            </a:r>
            <a:r>
              <a:rPr lang="zh-CN" altLang="en-US" b="0" dirty="0"/>
              <a:t>设置为非阻塞的</a:t>
            </a:r>
            <a:r>
              <a:rPr lang="en-US" altLang="zh-CN" b="0" dirty="0"/>
              <a:t>I/O)</a:t>
            </a:r>
            <a:endParaRPr lang="en-US" altLang="zh-CN" b="0" dirty="0"/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I/O </a:t>
            </a:r>
            <a:r>
              <a:rPr lang="zh-CN" altLang="en-US" dirty="0">
                <a:solidFill>
                  <a:srgbClr val="C00000"/>
                </a:solidFill>
              </a:rPr>
              <a:t>多路复用 </a:t>
            </a:r>
            <a:r>
              <a:rPr lang="en-US" altLang="zh-CN" b="0" dirty="0"/>
              <a:t>(I/O</a:t>
            </a:r>
            <a:r>
              <a:rPr lang="zh-CN" altLang="en-US" b="0" dirty="0"/>
              <a:t>多路复用，通常需要非阻塞</a:t>
            </a:r>
            <a:r>
              <a:rPr lang="en-US" altLang="zh-CN" b="0" dirty="0"/>
              <a:t>I/O</a:t>
            </a:r>
            <a:r>
              <a:rPr lang="zh-CN" altLang="en-US" b="0" dirty="0"/>
              <a:t>配合使用</a:t>
            </a:r>
            <a:r>
              <a:rPr lang="en-US" altLang="zh-CN" b="0" dirty="0"/>
              <a:t>)—select</a:t>
            </a:r>
            <a:r>
              <a:rPr lang="zh-CN" altLang="en-US" b="0" dirty="0"/>
              <a:t>，</a:t>
            </a:r>
            <a:r>
              <a:rPr lang="en-US" altLang="zh-CN" b="0" dirty="0"/>
              <a:t>poll</a:t>
            </a:r>
            <a:r>
              <a:rPr lang="zh-CN" altLang="en-US" b="0" dirty="0"/>
              <a:t>，</a:t>
            </a:r>
            <a:r>
              <a:rPr lang="en-US" altLang="zh-CN" b="0" dirty="0" err="1"/>
              <a:t>epoll</a:t>
            </a:r>
            <a:endParaRPr lang="en-US" altLang="zh-CN" b="0" dirty="0"/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信号驱动 </a:t>
            </a:r>
            <a:r>
              <a:rPr lang="en-US" altLang="zh-CN" dirty="0"/>
              <a:t>I/O (SIGIO)</a:t>
            </a:r>
            <a:endParaRPr lang="en-US" altLang="zh-CN" dirty="0"/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异步 </a:t>
            </a:r>
            <a:r>
              <a:rPr lang="en-US" altLang="zh-CN" dirty="0"/>
              <a:t>I/O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0"/>
            <a:ext cx="8713694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447800" y="435670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4800" b="1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4800" b="0" dirty="0">
                <a:solidFill>
                  <a:srgbClr val="000099"/>
                </a:solidFill>
                <a:latin typeface="+mn-ea"/>
                <a:ea typeface="+mn-ea"/>
              </a:rPr>
              <a:t>五种</a:t>
            </a:r>
            <a:r>
              <a:rPr kumimoji="1" lang="en-US" altLang="zh-CN" sz="4800" b="0" dirty="0">
                <a:solidFill>
                  <a:srgbClr val="000099"/>
                </a:solidFill>
                <a:latin typeface="+mn-ea"/>
                <a:ea typeface="+mn-ea"/>
              </a:rPr>
              <a:t>I/O </a:t>
            </a:r>
            <a:r>
              <a:rPr kumimoji="1" lang="zh-CN" altLang="en-US" sz="4800" b="0" dirty="0">
                <a:solidFill>
                  <a:srgbClr val="000099"/>
                </a:solidFill>
                <a:latin typeface="+mn-ea"/>
                <a:ea typeface="+mn-ea"/>
              </a:rPr>
              <a:t>模式</a:t>
            </a:r>
            <a:endParaRPr lang="zh-CN" altLang="en-US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46167" y="38735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 </a:t>
            </a:r>
            <a:r>
              <a:rPr lang="zh-CN" altLang="en-US" b="1" dirty="0">
                <a:latin typeface="+mn-ea"/>
                <a:ea typeface="+mn-ea"/>
              </a:rPr>
              <a:t>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46167" y="1463676"/>
            <a:ext cx="10515600" cy="43513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0" dirty="0">
                <a:latin typeface="+mn-ea"/>
              </a:rPr>
              <a:t>阻塞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是最通用的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类型，使用这种模型进行数据接收的时候，在数据没有到之前程序会一直等待。例如对于函数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，内核会一直阻塞该请求直到有数据到来才返回。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5" name="Picture 2" descr="9-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74" y="2876666"/>
            <a:ext cx="6554386" cy="396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 </a:t>
            </a:r>
            <a:r>
              <a:rPr lang="zh-CN" altLang="en-US" b="1" dirty="0">
                <a:latin typeface="+mn-ea"/>
                <a:ea typeface="+mn-ea"/>
              </a:rPr>
              <a:t>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dirty="0"/>
          </a:p>
        </p:txBody>
      </p:sp>
      <p:pic>
        <p:nvPicPr>
          <p:cNvPr id="32770" name="Picture 2" descr="http://zacharyhu.org/wp-content/uploads/2013/04/22070679_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47651" y="1598681"/>
            <a:ext cx="9067791" cy="52593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4925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非阻塞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7100" y="1585913"/>
            <a:ext cx="10515600" cy="4351338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2800" b="0" dirty="0">
                <a:latin typeface="+mn-ea"/>
              </a:rPr>
              <a:t>当把套接字设置成非阻塞的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，则对每次请求，内核都不会阻塞，会立即返回；当没有数据的时候，会返回一个错误。例如对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函数，前几次都没有数据返回，直到最后内核才向用户层的空间复制数据。</a:t>
            </a:r>
            <a:endParaRPr lang="zh-CN" altLang="en-US" sz="2800" b="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dirty="0">
              <a:latin typeface="+mn-ea"/>
            </a:endParaRPr>
          </a:p>
        </p:txBody>
      </p:sp>
      <p:pic>
        <p:nvPicPr>
          <p:cNvPr id="6" name="Picture 2" descr="9-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30" y="3569989"/>
            <a:ext cx="7489914" cy="308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21343</Words>
  <Application>WPS Office WWO_feishu_20230110121033-3971878c96</Application>
  <PresentationFormat>宽屏</PresentationFormat>
  <Paragraphs>1642</Paragraphs>
  <Slides>119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119</vt:i4>
      </vt:variant>
    </vt:vector>
  </HeadingPairs>
  <TitlesOfParts>
    <vt:vector size="157" baseType="lpstr">
      <vt:lpstr>Arial</vt:lpstr>
      <vt:lpstr>宋体</vt:lpstr>
      <vt:lpstr>Wingdings</vt:lpstr>
      <vt:lpstr>微软雅黑</vt:lpstr>
      <vt:lpstr>汉仪旗黑KW 55S</vt:lpstr>
      <vt:lpstr>U.S. 101</vt:lpstr>
      <vt:lpstr>Roboto</vt:lpstr>
      <vt:lpstr>MingLiU-ExtB</vt:lpstr>
      <vt:lpstr>Open Sans Light</vt:lpstr>
      <vt:lpstr>Noto Sans Arabic UI Cn XLt</vt:lpstr>
      <vt:lpstr>Times New Roman</vt:lpstr>
      <vt:lpstr>Algerian</vt:lpstr>
      <vt:lpstr>汉仪书宋二KW</vt:lpstr>
      <vt:lpstr>Microsoft YaHei UI</vt:lpstr>
      <vt:lpstr>Courier</vt:lpstr>
      <vt:lpstr>Arial Rounded MT Bold</vt:lpstr>
      <vt:lpstr>Simsun</vt:lpstr>
      <vt:lpstr>楷体</vt:lpstr>
      <vt:lpstr>汉仪楷体KW</vt:lpstr>
      <vt:lpstr>黑体</vt:lpstr>
      <vt:lpstr>Comic Sans MS</vt:lpstr>
      <vt:lpstr>-apple-system</vt:lpstr>
      <vt:lpstr>PingFang SC</vt:lpstr>
      <vt:lpstr>Microsoft Himalaya</vt:lpstr>
      <vt:lpstr>华文新魏</vt:lpstr>
      <vt:lpstr>思源黑体 CN</vt:lpstr>
      <vt:lpstr>Consolas</vt:lpstr>
      <vt:lpstr>Wingdings 3</vt:lpstr>
      <vt:lpstr>Wingdings 2</vt:lpstr>
      <vt:lpstr>Gill Sans MT</vt:lpstr>
      <vt:lpstr>Century Gothic</vt:lpstr>
      <vt:lpstr>等线</vt:lpstr>
      <vt:lpstr>汉仪中等线KW</vt:lpstr>
      <vt:lpstr>Office 主题​​</vt:lpstr>
      <vt:lpstr>MS_ClipArt_Gallery.2</vt:lpstr>
      <vt:lpstr>MS_ClipArt_Gallery.2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客户机/服务器体系结构</vt:lpstr>
      <vt:lpstr>并发与并行</vt:lpstr>
      <vt:lpstr>字节序</vt:lpstr>
      <vt:lpstr>字节序</vt:lpstr>
      <vt:lpstr>字节序</vt:lpstr>
      <vt:lpstr>字节序</vt:lpstr>
      <vt:lpstr>字节序</vt:lpstr>
      <vt:lpstr>字节序</vt:lpstr>
      <vt:lpstr>ILP/LP/LLP约定</vt:lpstr>
      <vt:lpstr>了解：数据结构对齐</vt:lpstr>
      <vt:lpstr>数据结构对齐</vt:lpstr>
      <vt:lpstr>数据结构对齐</vt:lpstr>
      <vt:lpstr>数据结构对齐</vt:lpstr>
      <vt:lpstr>了解：Linux 内核PDU报头数据结构 -UDP &amp; TCP</vt:lpstr>
      <vt:lpstr>了解：Linux 内核PDU报头数据结构- IP &amp; Eth</vt:lpstr>
      <vt:lpstr>开发调试工具</vt:lpstr>
      <vt:lpstr>接口协议</vt:lpstr>
      <vt:lpstr>不精确指明的协议接口</vt:lpstr>
      <vt:lpstr>接口协议的功能</vt:lpstr>
      <vt:lpstr>POSIX标准</vt:lpstr>
      <vt:lpstr>系统调用</vt:lpstr>
      <vt:lpstr>LINUX中提供的基本I/O功能</vt:lpstr>
      <vt:lpstr>Open-Read-Write-Close范例</vt:lpstr>
      <vt:lpstr>将Linux I/O用于TCP/IP</vt:lpstr>
      <vt:lpstr>Socket基本概念</vt:lpstr>
      <vt:lpstr>Berkeley UNIX Sockets API</vt:lpstr>
      <vt:lpstr>主动套接字和被动套接字</vt:lpstr>
      <vt:lpstr>套接字类型</vt:lpstr>
      <vt:lpstr>地址结构</vt:lpstr>
      <vt:lpstr>Socket IPv4 IPv6 地址结构与通用结构</vt:lpstr>
      <vt:lpstr>Socket IPv4 IPv6 地址结构与通用结构（Linux）</vt:lpstr>
      <vt:lpstr>地址转换函数</vt:lpstr>
      <vt:lpstr>地址转换函数</vt:lpstr>
      <vt:lpstr>地址转换函数</vt:lpstr>
      <vt:lpstr>地址转换函数</vt:lpstr>
      <vt:lpstr>地址转换函数小结</vt:lpstr>
      <vt:lpstr>PowerPoint 演示文稿</vt:lpstr>
      <vt:lpstr>简单TCP循环服务器Socket编程基本步骤</vt:lpstr>
      <vt:lpstr>简单TCP循环服务器Socket编程基本步骤</vt:lpstr>
      <vt:lpstr>简单UDP循环服务器Socket编程基本步骤</vt:lpstr>
      <vt:lpstr>简单UDP循环服务器Socket编程基本步骤</vt:lpstr>
      <vt:lpstr>Socket核心函数-socket()</vt:lpstr>
      <vt:lpstr>Socket核心函数-bind()</vt:lpstr>
      <vt:lpstr>Socket核心函数-bind()</vt:lpstr>
      <vt:lpstr>Socket核心函数-bind()</vt:lpstr>
      <vt:lpstr>Socket核心函数-bind()</vt:lpstr>
      <vt:lpstr>Socket核心函数-listen()</vt:lpstr>
      <vt:lpstr>PowerPoint 演示文稿</vt:lpstr>
      <vt:lpstr>Socket核心函数-listen()</vt:lpstr>
      <vt:lpstr>Socket核心函数-accept()</vt:lpstr>
      <vt:lpstr>Socket核心函数-connect()</vt:lpstr>
      <vt:lpstr>Socket核心函数-connect()</vt:lpstr>
      <vt:lpstr>Socket核心函数-send()</vt:lpstr>
      <vt:lpstr>Socket核心函数-sendto()</vt:lpstr>
      <vt:lpstr>Socket核心函数- recv()</vt:lpstr>
      <vt:lpstr>Socket核心函数- recvfrom()</vt:lpstr>
      <vt:lpstr>Socket核心函数-close()</vt:lpstr>
      <vt:lpstr>PowerPoint 演示文稿</vt:lpstr>
      <vt:lpstr>PowerPoint 演示文稿</vt:lpstr>
      <vt:lpstr>多进程并发服务器模型</vt:lpstr>
      <vt:lpstr>多进程并发服务器模型</vt:lpstr>
      <vt:lpstr>fork函数*</vt:lpstr>
      <vt:lpstr>PowerPoint 演示文稿</vt:lpstr>
      <vt:lpstr>简单多进程服务器范例</vt:lpstr>
      <vt:lpstr>PowerPoint 演示文稿</vt:lpstr>
      <vt:lpstr>僵尸进程*</vt:lpstr>
      <vt:lpstr>僵尸进程*</vt:lpstr>
      <vt:lpstr>信号与wait/waitpid *</vt:lpstr>
      <vt:lpstr>Linux支持的信号列表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多进程服务器修订版</vt:lpstr>
      <vt:lpstr>多线程服务器*</vt:lpstr>
      <vt:lpstr>1. 线程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多线程服务器端</vt:lpstr>
      <vt:lpstr>统一accept示意图 （示例代码2）</vt:lpstr>
      <vt:lpstr>线程池技术示意图</vt:lpstr>
      <vt:lpstr>4. 多线程客户端</vt:lpstr>
      <vt:lpstr>4. 多线程客户端</vt:lpstr>
      <vt:lpstr>收发分离的多线程客户端</vt:lpstr>
      <vt:lpstr>PowerPoint 演示文稿</vt:lpstr>
      <vt:lpstr>Linux下常用的一些I/O函数</vt:lpstr>
      <vt:lpstr>五种I/O 模式</vt:lpstr>
      <vt:lpstr>PowerPoint 演示文稿</vt:lpstr>
      <vt:lpstr>1. 阻塞 I/O模式</vt:lpstr>
      <vt:lpstr>1. 阻塞 I/O模式</vt:lpstr>
      <vt:lpstr>2.非阻塞 I/O模式</vt:lpstr>
      <vt:lpstr>2.非阻塞 I/O模式</vt:lpstr>
      <vt:lpstr>3. I/O多路复用</vt:lpstr>
      <vt:lpstr>3. I/O多路复用</vt:lpstr>
      <vt:lpstr>4. 信号驱动IO模型</vt:lpstr>
      <vt:lpstr>4. 信号驱动IO模型</vt:lpstr>
      <vt:lpstr>5. 异步IO模型</vt:lpstr>
      <vt:lpstr>5. 异步IO模型</vt:lpstr>
      <vt:lpstr>PowerPoint 演示文稿</vt:lpstr>
      <vt:lpstr>PowerPoint 演示文稿</vt:lpstr>
      <vt:lpstr>IO复用函数/系统调用</vt:lpstr>
      <vt:lpstr>PowerPoint 演示文稿</vt:lpstr>
      <vt:lpstr>C/S模式及其优势</vt:lpstr>
      <vt:lpstr>服务器特权和复杂性</vt:lpstr>
      <vt:lpstr>仿QQ多人即时通信网络应用</vt:lpstr>
      <vt:lpstr>通信模式与协议</vt:lpstr>
      <vt:lpstr>核心设计问题</vt:lpstr>
      <vt:lpstr>通信模式与协议</vt:lpstr>
      <vt:lpstr>客户端程序设计</vt:lpstr>
      <vt:lpstr>服务器程序设计</vt:lpstr>
      <vt:lpstr>服务器程序设计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ni ni</cp:lastModifiedBy>
  <dcterms:created xsi:type="dcterms:W3CDTF">2023-06-08T07:51:49Z</dcterms:created>
  <dcterms:modified xsi:type="dcterms:W3CDTF">2023-06-08T07:51:49Z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